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307F7AF6-613B-4677-A7E2-D23E43EE741D}" type="datetimeFigureOut">
              <a:rPr lang="el-GR" smtClean="0"/>
              <a:pPr/>
              <a:t>24/3/2013</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55FDCFC-49D6-4EB0-9C15-527AF031130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07F7AF6-613B-4677-A7E2-D23E43EE741D}" type="datetimeFigureOut">
              <a:rPr lang="el-GR" smtClean="0"/>
              <a:pPr/>
              <a:t>24/3/2013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55FDCFC-49D6-4EB0-9C15-527AF031130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07F7AF6-613B-4677-A7E2-D23E43EE741D}" type="datetimeFigureOut">
              <a:rPr lang="el-GR" smtClean="0"/>
              <a:pPr/>
              <a:t>24/3/2013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55FDCFC-49D6-4EB0-9C15-527AF031130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307F7AF6-613B-4677-A7E2-D23E43EE741D}" type="datetimeFigureOut">
              <a:rPr lang="el-GR" smtClean="0"/>
              <a:pPr/>
              <a:t>24/3/2013</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E55FDCFC-49D6-4EB0-9C15-527AF031130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307F7AF6-613B-4677-A7E2-D23E43EE741D}" type="datetimeFigureOut">
              <a:rPr lang="el-GR" smtClean="0"/>
              <a:pPr/>
              <a:t>24/3/2013</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E55FDCFC-49D6-4EB0-9C15-527AF0311306}"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307F7AF6-613B-4677-A7E2-D23E43EE741D}" type="datetimeFigureOut">
              <a:rPr lang="el-GR" smtClean="0"/>
              <a:pPr/>
              <a:t>24/3/2013</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E55FDCFC-49D6-4EB0-9C15-527AF031130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307F7AF6-613B-4677-A7E2-D23E43EE741D}" type="datetimeFigureOut">
              <a:rPr lang="el-GR" smtClean="0"/>
              <a:pPr/>
              <a:t>24/3/2013</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E55FDCFC-49D6-4EB0-9C15-527AF0311306}"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07F7AF6-613B-4677-A7E2-D23E43EE741D}" type="datetimeFigureOut">
              <a:rPr lang="el-GR" smtClean="0"/>
              <a:pPr/>
              <a:t>24/3/2013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55FDCFC-49D6-4EB0-9C15-527AF031130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307F7AF6-613B-4677-A7E2-D23E43EE741D}" type="datetimeFigureOut">
              <a:rPr lang="el-GR" smtClean="0"/>
              <a:pPr/>
              <a:t>24/3/2013</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E55FDCFC-49D6-4EB0-9C15-527AF031130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307F7AF6-613B-4677-A7E2-D23E43EE741D}" type="datetimeFigureOut">
              <a:rPr lang="el-GR" smtClean="0"/>
              <a:pPr/>
              <a:t>24/3/2013</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E55FDCFC-49D6-4EB0-9C15-527AF0311306}"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307F7AF6-613B-4677-A7E2-D23E43EE741D}" type="datetimeFigureOut">
              <a:rPr lang="el-GR" smtClean="0"/>
              <a:pPr/>
              <a:t>24/3/2013</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E55FDCFC-49D6-4EB0-9C15-527AF0311306}"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07F7AF6-613B-4677-A7E2-D23E43EE741D}" type="datetimeFigureOut">
              <a:rPr lang="el-GR" smtClean="0"/>
              <a:pPr/>
              <a:t>24/3/2013</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55FDCFC-49D6-4EB0-9C15-527AF0311306}"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el.wikipedia.org/" TargetMode="External"/><Relationship Id="rId3" Type="http://schemas.openxmlformats.org/officeDocument/2006/relationships/hyperlink" Target="http://afierwmata.blogspot.gr/" TargetMode="External"/><Relationship Id="rId7" Type="http://schemas.openxmlformats.org/officeDocument/2006/relationships/hyperlink" Target="http://www.fimes.gr/" TargetMode="External"/><Relationship Id="rId2" Type="http://schemas.openxmlformats.org/officeDocument/2006/relationships/hyperlink" Target="http://thesecretrealtruth.blogspot.com/" TargetMode="External"/><Relationship Id="rId1" Type="http://schemas.openxmlformats.org/officeDocument/2006/relationships/slideLayout" Target="../slideLayouts/slideLayout1.xml"/><Relationship Id="rId6" Type="http://schemas.openxmlformats.org/officeDocument/2006/relationships/hyperlink" Target="http://perierga.gr/" TargetMode="External"/><Relationship Id="rId5" Type="http://schemas.openxmlformats.org/officeDocument/2006/relationships/hyperlink" Target="http://2.bp.blogspot.com/" TargetMode="External"/><Relationship Id="rId4" Type="http://schemas.openxmlformats.org/officeDocument/2006/relationships/hyperlink" Target="http://anthropinessxeseis.blogspot.g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171400"/>
            <a:ext cx="7772400" cy="1470025"/>
          </a:xfrm>
        </p:spPr>
        <p:txBody>
          <a:bodyPr/>
          <a:lstStyle/>
          <a:p>
            <a:pPr algn="ctr"/>
            <a:r>
              <a:rPr lang="el-GR" b="1" spc="100" dirty="0">
                <a:ln w="18000">
                  <a:solidFill>
                    <a:schemeClr val="bg2">
                      <a:lumMod val="50000"/>
                    </a:schemeClr>
                  </a:solidFill>
                  <a:prstDash val="solid"/>
                </a:ln>
                <a:solidFill>
                  <a:schemeClr val="accent2">
                    <a:lumMod val="60000"/>
                    <a:lumOff val="40000"/>
                  </a:schemeClr>
                </a:solidFill>
                <a:effectLst>
                  <a:innerShdw blurRad="63500" dist="50800" dir="13500000">
                    <a:prstClr val="black">
                      <a:alpha val="50000"/>
                    </a:prstClr>
                  </a:innerShdw>
                  <a:reflection blurRad="6350" stA="55000" endA="300" endPos="45500" dir="5400000" sy="-100000" algn="bl" rotWithShape="0"/>
                </a:effectLst>
              </a:rPr>
              <a:t>Ο Μυστικός </a:t>
            </a:r>
            <a:r>
              <a:rPr lang="el-GR" b="1" spc="100" dirty="0" smtClean="0">
                <a:ln w="18000">
                  <a:solidFill>
                    <a:schemeClr val="bg2">
                      <a:lumMod val="50000"/>
                    </a:schemeClr>
                  </a:solidFill>
                  <a:prstDash val="solid"/>
                </a:ln>
                <a:solidFill>
                  <a:schemeClr val="accent2">
                    <a:lumMod val="60000"/>
                    <a:lumOff val="40000"/>
                  </a:schemeClr>
                </a:solidFill>
                <a:effectLst>
                  <a:innerShdw blurRad="63500" dist="50800" dir="13500000">
                    <a:prstClr val="black">
                      <a:alpha val="50000"/>
                    </a:prstClr>
                  </a:innerShdw>
                  <a:reflection blurRad="6350" stA="55000" endA="300" endPos="45500" dir="5400000" sy="-100000" algn="bl" rotWithShape="0"/>
                </a:effectLst>
              </a:rPr>
              <a:t>Δείπνος</a:t>
            </a:r>
            <a:endParaRPr lang="el-GR" b="1" spc="100" dirty="0">
              <a:ln w="18000">
                <a:solidFill>
                  <a:schemeClr val="bg2">
                    <a:lumMod val="50000"/>
                  </a:schemeClr>
                </a:solidFill>
                <a:prstDash val="solid"/>
              </a:ln>
              <a:solidFill>
                <a:schemeClr val="accent2">
                  <a:lumMod val="60000"/>
                  <a:lumOff val="40000"/>
                </a:schemeClr>
              </a:solidFill>
              <a:effectLst>
                <a:innerShdw blurRad="63500" dist="50800" dir="13500000">
                  <a:prstClr val="black">
                    <a:alpha val="50000"/>
                  </a:prstClr>
                </a:innerShdw>
                <a:reflection blurRad="6350" stA="55000" endA="300" endPos="45500" dir="5400000" sy="-100000" algn="bl" rotWithShape="0"/>
              </a:effectLst>
            </a:endParaRPr>
          </a:p>
        </p:txBody>
      </p:sp>
      <p:sp>
        <p:nvSpPr>
          <p:cNvPr id="3" name="2 - Υπότιτλος"/>
          <p:cNvSpPr>
            <a:spLocks noGrp="1"/>
          </p:cNvSpPr>
          <p:nvPr>
            <p:ph type="subTitle" idx="1"/>
          </p:nvPr>
        </p:nvSpPr>
        <p:spPr>
          <a:xfrm>
            <a:off x="1403648" y="4941168"/>
            <a:ext cx="6400800" cy="1752600"/>
          </a:xfrm>
        </p:spPr>
        <p:txBody>
          <a:bodyPr/>
          <a:lstStyle/>
          <a:p>
            <a:r>
              <a:rPr lang="el-GR" b="1" i="1" dirty="0">
                <a:solidFill>
                  <a:schemeClr val="tx1">
                    <a:lumMod val="95000"/>
                    <a:lumOff val="5000"/>
                  </a:schemeClr>
                </a:solidFill>
                <a:effectLst>
                  <a:glow rad="63500">
                    <a:schemeClr val="accent2">
                      <a:satMod val="175000"/>
                      <a:alpha val="40000"/>
                    </a:schemeClr>
                  </a:glow>
                </a:effectLst>
              </a:rPr>
              <a:t>Μανωλίδου Δέσποινα</a:t>
            </a:r>
          </a:p>
          <a:p>
            <a:r>
              <a:rPr lang="el-GR" b="1" i="1" dirty="0">
                <a:solidFill>
                  <a:schemeClr val="tx1">
                    <a:lumMod val="95000"/>
                    <a:lumOff val="5000"/>
                  </a:schemeClr>
                </a:solidFill>
                <a:effectLst>
                  <a:glow rad="63500">
                    <a:schemeClr val="accent2">
                      <a:satMod val="175000"/>
                      <a:alpha val="40000"/>
                    </a:schemeClr>
                  </a:glow>
                </a:effectLst>
              </a:rPr>
              <a:t>Μαστρογιάννη Νίκη</a:t>
            </a:r>
          </a:p>
          <a:p>
            <a:r>
              <a:rPr lang="el-GR" b="1" i="1" dirty="0">
                <a:solidFill>
                  <a:schemeClr val="tx1">
                    <a:lumMod val="95000"/>
                    <a:lumOff val="5000"/>
                  </a:schemeClr>
                </a:solidFill>
                <a:effectLst>
                  <a:glow rad="63500">
                    <a:schemeClr val="accent2">
                      <a:satMod val="175000"/>
                      <a:alpha val="40000"/>
                    </a:schemeClr>
                  </a:glow>
                </a:effectLst>
              </a:rPr>
              <a:t>Μόσχου Χρυσοπεία</a:t>
            </a:r>
          </a:p>
          <a:p>
            <a:endParaRPr lang="el-GR" b="1" i="1" dirty="0">
              <a:solidFill>
                <a:schemeClr val="tx1">
                  <a:lumMod val="95000"/>
                  <a:lumOff val="5000"/>
                </a:schemeClr>
              </a:solidFill>
              <a:effectLst>
                <a:glow rad="63500">
                  <a:schemeClr val="accent2">
                    <a:satMod val="175000"/>
                    <a:alpha val="40000"/>
                  </a:schemeClr>
                </a:glow>
              </a:effectLst>
            </a:endParaRPr>
          </a:p>
        </p:txBody>
      </p:sp>
      <p:pic>
        <p:nvPicPr>
          <p:cNvPr id="1026" name="Picture 2"/>
          <p:cNvPicPr>
            <a:picLocks noChangeAspect="1" noChangeArrowheads="1"/>
          </p:cNvPicPr>
          <p:nvPr/>
        </p:nvPicPr>
        <p:blipFill>
          <a:blip r:embed="rId2" cstate="print"/>
          <a:srcRect/>
          <a:stretch>
            <a:fillRect/>
          </a:stretch>
        </p:blipFill>
        <p:spPr bwMode="auto">
          <a:xfrm>
            <a:off x="1547664" y="1628800"/>
            <a:ext cx="5946775" cy="3240087"/>
          </a:xfrm>
          <a:prstGeom prst="rect">
            <a:avLst/>
          </a:prstGeom>
          <a:ln>
            <a:noFill/>
          </a:ln>
          <a:effectLst>
            <a:softEdge rad="112500"/>
          </a:effectLst>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lide(fromBottom)">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slide(fromBottom)">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lide(fromBottom)">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846640" cy="1683618"/>
          </a:xfrm>
        </p:spPr>
        <p:txBody>
          <a:bodyPr vert="horz" lIns="45720" rIns="45720" bIns="45720" anchor="b">
            <a:normAutofit/>
          </a:bodyPr>
          <a:lstStyle/>
          <a:p>
            <a:pPr lvl="1" algn="ctr" rtl="0">
              <a:spcBef>
                <a:spcPct val="0"/>
              </a:spcBef>
            </a:pPr>
            <a:r>
              <a:rPr lang="el-GR" sz="4500" b="1" kern="1200" dirty="0" err="1">
                <a:solidFill>
                  <a:schemeClr val="accent1">
                    <a:tint val="88000"/>
                    <a:satMod val="150000"/>
                  </a:schemeClr>
                </a:solidFill>
                <a:effectLst>
                  <a:outerShdw blurRad="38100" dist="38100" dir="2700000" algn="tl">
                    <a:srgbClr val="000000">
                      <a:alpha val="43137"/>
                    </a:srgbClr>
                  </a:outerShdw>
                </a:effectLst>
                <a:latin typeface="+mj-lt"/>
                <a:ea typeface="+mj-ea"/>
                <a:cs typeface="+mj-cs"/>
              </a:rPr>
              <a:t>Sabrina</a:t>
            </a:r>
            <a:r>
              <a:rPr lang="el-GR" sz="4500" b="1" kern="1200" dirty="0">
                <a:solidFill>
                  <a:schemeClr val="accent1">
                    <a:tint val="88000"/>
                    <a:satMod val="150000"/>
                  </a:schemeClr>
                </a:solidFill>
                <a:effectLst>
                  <a:outerShdw blurRad="38100" dist="38100" dir="2700000" algn="tl">
                    <a:srgbClr val="000000">
                      <a:alpha val="43137"/>
                    </a:srgbClr>
                  </a:outerShdw>
                </a:effectLst>
                <a:latin typeface="+mj-lt"/>
                <a:ea typeface="+mj-ea"/>
                <a:cs typeface="+mj-cs"/>
              </a:rPr>
              <a:t> </a:t>
            </a:r>
            <a:r>
              <a:rPr lang="el-GR" sz="4500" b="1" kern="1200" dirty="0" err="1">
                <a:solidFill>
                  <a:schemeClr val="accent1">
                    <a:tint val="88000"/>
                    <a:satMod val="150000"/>
                  </a:schemeClr>
                </a:solidFill>
                <a:effectLst>
                  <a:outerShdw blurRad="38100" dist="38100" dir="2700000" algn="tl">
                    <a:srgbClr val="000000">
                      <a:alpha val="43137"/>
                    </a:srgbClr>
                  </a:outerShdw>
                </a:effectLst>
                <a:latin typeface="+mj-lt"/>
                <a:ea typeface="+mj-ea"/>
                <a:cs typeface="+mj-cs"/>
              </a:rPr>
              <a:t>Sforza</a:t>
            </a:r>
            <a:r>
              <a:rPr lang="el-GR" sz="4500" b="1" kern="1200" dirty="0">
                <a:solidFill>
                  <a:schemeClr val="accent1">
                    <a:tint val="88000"/>
                    <a:satMod val="150000"/>
                  </a:schemeClr>
                </a:solidFill>
                <a:effectLst>
                  <a:outerShdw blurRad="38100" dist="38100" dir="2700000" algn="tl">
                    <a:srgbClr val="000000">
                      <a:alpha val="43137"/>
                    </a:srgbClr>
                  </a:outerShdw>
                </a:effectLst>
                <a:latin typeface="+mj-lt"/>
                <a:ea typeface="+mj-ea"/>
                <a:cs typeface="+mj-cs"/>
              </a:rPr>
              <a:t> </a:t>
            </a:r>
            <a:r>
              <a:rPr lang="el-GR" sz="4500" b="1" kern="1200" dirty="0" err="1">
                <a:solidFill>
                  <a:schemeClr val="accent1">
                    <a:tint val="88000"/>
                    <a:satMod val="150000"/>
                  </a:schemeClr>
                </a:solidFill>
                <a:effectLst>
                  <a:outerShdw blurRad="38100" dist="38100" dir="2700000" algn="tl">
                    <a:srgbClr val="000000">
                      <a:alpha val="43137"/>
                    </a:srgbClr>
                  </a:outerShdw>
                </a:effectLst>
                <a:latin typeface="+mj-lt"/>
                <a:ea typeface="+mj-ea"/>
                <a:cs typeface="+mj-cs"/>
              </a:rPr>
              <a:t>Galitzia</a:t>
            </a:r>
            <a:r>
              <a:rPr lang="el-GR" sz="4500" b="1" kern="1200" dirty="0">
                <a:solidFill>
                  <a:schemeClr val="accent1">
                    <a:tint val="88000"/>
                    <a:satMod val="150000"/>
                  </a:schemeClr>
                </a:solidFill>
                <a:effectLst>
                  <a:outerShdw blurRad="38100" dist="38100" dir="2700000" algn="tl">
                    <a:srgbClr val="000000">
                      <a:alpha val="43137"/>
                    </a:srgbClr>
                  </a:outerShdw>
                </a:effectLst>
                <a:latin typeface="+mj-lt"/>
                <a:ea typeface="+mj-ea"/>
                <a:cs typeface="+mj-cs"/>
              </a:rPr>
              <a:t> και Συντέλεια του κόσμου</a:t>
            </a:r>
          </a:p>
        </p:txBody>
      </p:sp>
      <p:sp>
        <p:nvSpPr>
          <p:cNvPr id="3" name="2 - Υπότιτλος"/>
          <p:cNvSpPr>
            <a:spLocks noGrp="1"/>
          </p:cNvSpPr>
          <p:nvPr>
            <p:ph type="subTitle" idx="1"/>
          </p:nvPr>
        </p:nvSpPr>
        <p:spPr>
          <a:xfrm>
            <a:off x="395536" y="1988840"/>
            <a:ext cx="8352928" cy="4464496"/>
          </a:xfrm>
        </p:spPr>
        <p:txBody>
          <a:bodyPr>
            <a:normAutofit fontScale="77500" lnSpcReduction="20000"/>
          </a:bodyPr>
          <a:lstStyle/>
          <a:p>
            <a:pPr algn="l"/>
            <a:r>
              <a:rPr lang="el-GR" dirty="0">
                <a:solidFill>
                  <a:schemeClr val="tx1">
                    <a:lumMod val="95000"/>
                    <a:lumOff val="5000"/>
                  </a:schemeClr>
                </a:solidFill>
              </a:rPr>
              <a:t>Η</a:t>
            </a:r>
            <a:r>
              <a:rPr lang="el-GR" b="1" dirty="0">
                <a:solidFill>
                  <a:schemeClr val="tx1">
                    <a:lumMod val="95000"/>
                    <a:lumOff val="5000"/>
                  </a:schemeClr>
                </a:solidFill>
                <a:effectLst>
                  <a:outerShdw blurRad="38100" dist="38100" dir="2700000" algn="tl">
                    <a:srgbClr val="000000">
                      <a:alpha val="43137"/>
                    </a:srgbClr>
                  </a:outerShdw>
                </a:effectLst>
              </a:rPr>
              <a:t> Σαμπρίνα </a:t>
            </a:r>
            <a:r>
              <a:rPr lang="el-GR" b="1" dirty="0" err="1">
                <a:solidFill>
                  <a:schemeClr val="tx1">
                    <a:lumMod val="95000"/>
                    <a:lumOff val="5000"/>
                  </a:schemeClr>
                </a:solidFill>
                <a:effectLst>
                  <a:outerShdw blurRad="38100" dist="38100" dir="2700000" algn="tl">
                    <a:srgbClr val="000000">
                      <a:alpha val="43137"/>
                    </a:srgbClr>
                  </a:outerShdw>
                </a:effectLst>
              </a:rPr>
              <a:t>Σφόρτσα</a:t>
            </a:r>
            <a:r>
              <a:rPr lang="el-GR" b="1" dirty="0">
                <a:solidFill>
                  <a:schemeClr val="tx1">
                    <a:lumMod val="95000"/>
                    <a:lumOff val="5000"/>
                  </a:schemeClr>
                </a:solidFill>
                <a:effectLst>
                  <a:outerShdw blurRad="38100" dist="38100" dir="2700000" algn="tl">
                    <a:srgbClr val="000000">
                      <a:alpha val="43137"/>
                    </a:srgbClr>
                  </a:outerShdw>
                </a:effectLst>
              </a:rPr>
              <a:t> </a:t>
            </a:r>
            <a:r>
              <a:rPr lang="el-GR" b="1" dirty="0" err="1">
                <a:solidFill>
                  <a:schemeClr val="tx1">
                    <a:lumMod val="95000"/>
                    <a:lumOff val="5000"/>
                  </a:schemeClr>
                </a:solidFill>
                <a:effectLst>
                  <a:outerShdw blurRad="38100" dist="38100" dir="2700000" algn="tl">
                    <a:srgbClr val="000000">
                      <a:alpha val="43137"/>
                    </a:srgbClr>
                  </a:outerShdw>
                </a:effectLst>
              </a:rPr>
              <a:t>Γκαλίτσια</a:t>
            </a:r>
            <a:r>
              <a:rPr lang="el-GR" dirty="0">
                <a:solidFill>
                  <a:schemeClr val="tx1">
                    <a:lumMod val="95000"/>
                    <a:lumOff val="5000"/>
                  </a:schemeClr>
                </a:solidFill>
              </a:rPr>
              <a:t> ισχυρίζεται ότι ο Μυστικός Δείπνος, περιέχει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«έναν μαθηματικό και αστρολογικό» γρίφο</a:t>
            </a:r>
            <a:r>
              <a:rPr lang="el-GR" dirty="0">
                <a:solidFill>
                  <a:schemeClr val="tx1">
                    <a:lumMod val="95000"/>
                    <a:lumOff val="5000"/>
                  </a:schemeClr>
                </a:solidFill>
              </a:rPr>
              <a:t>, τον οποίο κατάφερε να αποκρυπτογραφήσει. Ανακάλυψε πως ο Ντα Βίντσι προέβλεψε ότι το τέλος του κόσμου θα έλθει με μια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«παγκόσμια πλημμύρα»</a:t>
            </a:r>
            <a:r>
              <a:rPr lang="el-G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που θα ξεκινήσει στις 21 Μαρτίου του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4006</a:t>
            </a:r>
            <a:r>
              <a:rPr lang="el-G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και θα τελειώσει την 1η Νοεμβρίου του ίδιου έτους. Χειρόγραφα δείχνουν επίσης ότι ο Ντα Βίντσι πίστευε ότι αυτό το γεγονός θα σηματοδοτήσει μια </a:t>
            </a:r>
            <a:r>
              <a:rPr lang="el-GR" i="1" dirty="0">
                <a:solidFill>
                  <a:schemeClr val="tx1">
                    <a:lumMod val="95000"/>
                    <a:lumOff val="5000"/>
                  </a:schemeClr>
                </a:solidFill>
              </a:rPr>
              <a:t>«νέα αρχή για την </a:t>
            </a:r>
            <a:r>
              <a:rPr lang="el-GR" dirty="0">
                <a:solidFill>
                  <a:schemeClr val="tx1">
                    <a:lumMod val="95000"/>
                    <a:lumOff val="5000"/>
                  </a:schemeClr>
                </a:solidFill>
              </a:rPr>
              <a:t>ανθρωπότητα», όπως </a:t>
            </a:r>
            <a:r>
              <a:rPr lang="el-GR" dirty="0" smtClean="0">
                <a:solidFill>
                  <a:schemeClr val="tx1">
                    <a:lumMod val="95000"/>
                    <a:lumOff val="5000"/>
                  </a:schemeClr>
                </a:solidFill>
              </a:rPr>
              <a:t>είπε .</a:t>
            </a:r>
            <a:r>
              <a:rPr lang="el-GR" dirty="0">
                <a:solidFill>
                  <a:schemeClr val="tx1">
                    <a:lumMod val="95000"/>
                    <a:lumOff val="5000"/>
                  </a:schemeClr>
                </a:solidFill>
              </a:rPr>
              <a:t>Λέει ότι ανακάλυψε τον κρυμμένο «κώδικα» του Ντα Βίντσι, που περιλαμβάνει τον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ζωδιακό κύκλο</a:t>
            </a:r>
            <a:r>
              <a:rPr lang="el-G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και τα 24 γράμματα της λατινικής αλφαβήτου, τα οποία συμβολίζουν τις 24 ώρες της ημέρας. Ο Ντα Βίντσι ήταν ένας επιστήμονας αλλά και άνθρωπος της πίστης που έζησε σε μια «δύσκολη περίοδο» και </a:t>
            </a:r>
            <a:r>
              <a:rPr lang="el-GR" dirty="0" smtClean="0">
                <a:solidFill>
                  <a:schemeClr val="tx1">
                    <a:lumMod val="95000"/>
                    <a:lumOff val="5000"/>
                  </a:schemeClr>
                </a:solidFill>
              </a:rPr>
              <a:t>γι’ </a:t>
            </a:r>
            <a:r>
              <a:rPr lang="el-GR" dirty="0">
                <a:solidFill>
                  <a:schemeClr val="tx1">
                    <a:lumMod val="95000"/>
                    <a:lumOff val="5000"/>
                  </a:schemeClr>
                </a:solidFill>
              </a:rPr>
              <a:t>αυτό φρόντιζε να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κρύβει τα μηνύματά του </a:t>
            </a:r>
            <a:r>
              <a:rPr lang="el-GR" dirty="0">
                <a:solidFill>
                  <a:schemeClr val="tx1">
                    <a:lumMod val="95000"/>
                    <a:lumOff val="5000"/>
                  </a:schemeClr>
                </a:solidFill>
              </a:rPr>
              <a:t>«προκειμένου να μη δεχθεί επιθέσεις», είπε η ερευνήτρια.</a:t>
            </a:r>
          </a:p>
          <a:p>
            <a:pPr algn="l"/>
            <a:endParaRPr lang="el-GR" dirty="0">
              <a:solidFill>
                <a:schemeClr val="tx1">
                  <a:lumMod val="95000"/>
                  <a:lumOff val="5000"/>
                </a:schemeClr>
              </a:solidFill>
            </a:endParaRPr>
          </a:p>
        </p:txBody>
      </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55576" y="332656"/>
            <a:ext cx="7772400" cy="1470025"/>
          </a:xfrm>
        </p:spPr>
        <p:txBody>
          <a:bodyPr vert="horz" lIns="45720" rIns="45720" bIns="45720" anchor="b">
            <a:normAutofit/>
          </a:bodyPr>
          <a:lstStyle/>
          <a:p>
            <a:pPr lvl="1" algn="ctr" rtl="0">
              <a:spcBef>
                <a:spcPct val="0"/>
              </a:spcBef>
            </a:pPr>
            <a:r>
              <a:rPr lang="el-GR" sz="4100" b="1" kern="1200" dirty="0">
                <a:solidFill>
                  <a:schemeClr val="accent1">
                    <a:tint val="88000"/>
                    <a:satMod val="150000"/>
                  </a:schemeClr>
                </a:solidFill>
                <a:effectLst>
                  <a:outerShdw blurRad="38100" dist="38100" dir="2700000" algn="tl">
                    <a:srgbClr val="000000">
                      <a:alpha val="43137"/>
                    </a:srgbClr>
                  </a:outerShdw>
                </a:effectLst>
                <a:latin typeface="+mj-lt"/>
                <a:ea typeface="+mj-ea"/>
                <a:cs typeface="+mj-cs"/>
              </a:rPr>
              <a:t>Τζιοβάνι Πάλα και η κρυμμένη μουσική </a:t>
            </a:r>
          </a:p>
        </p:txBody>
      </p:sp>
      <p:sp>
        <p:nvSpPr>
          <p:cNvPr id="3" name="2 - Υπότιτλος"/>
          <p:cNvSpPr>
            <a:spLocks noGrp="1"/>
          </p:cNvSpPr>
          <p:nvPr>
            <p:ph type="subTitle" idx="1"/>
          </p:nvPr>
        </p:nvSpPr>
        <p:spPr>
          <a:xfrm>
            <a:off x="1043608" y="2348880"/>
            <a:ext cx="7344816" cy="3744416"/>
          </a:xfrm>
        </p:spPr>
        <p:txBody>
          <a:bodyPr>
            <a:normAutofit fontScale="77500" lnSpcReduction="20000"/>
          </a:bodyPr>
          <a:lstStyle/>
          <a:p>
            <a:r>
              <a:rPr lang="el-GR" dirty="0">
                <a:solidFill>
                  <a:schemeClr val="tx1">
                    <a:lumMod val="95000"/>
                    <a:lumOff val="5000"/>
                  </a:schemeClr>
                </a:solidFill>
              </a:rPr>
              <a:t>Ένας ιταλός μουσικός ισχυρίζεται ότι ανακάλυψε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μουσικές</a:t>
            </a:r>
            <a:r>
              <a:rPr lang="el-GR" u="sng" dirty="0">
                <a:solidFill>
                  <a:schemeClr val="tx1">
                    <a:lumMod val="95000"/>
                    <a:lumOff val="5000"/>
                  </a:schemeClr>
                </a:solidFill>
                <a:effectLst>
                  <a:outerShdw blurRad="38100" dist="38100" dir="2700000" algn="tl">
                    <a:srgbClr val="000000">
                      <a:alpha val="43137"/>
                    </a:srgbClr>
                  </a:outerShdw>
                </a:effectLst>
              </a:rPr>
              <a:t>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νότες</a:t>
            </a:r>
            <a:r>
              <a:rPr lang="el-G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που βρίσκονται κωδικοποιημένες στον «Μυστικό Δείπνο». Στο βιβλίο του «Η κρυμμένη μουσική» («La </a:t>
            </a:r>
            <a:r>
              <a:rPr lang="el-GR" dirty="0" err="1">
                <a:solidFill>
                  <a:schemeClr val="tx1">
                    <a:lumMod val="95000"/>
                    <a:lumOff val="5000"/>
                  </a:schemeClr>
                </a:solidFill>
              </a:rPr>
              <a:t>Μusica</a:t>
            </a:r>
            <a:r>
              <a:rPr lang="el-GR" dirty="0">
                <a:solidFill>
                  <a:schemeClr val="tx1">
                    <a:lumMod val="95000"/>
                    <a:lumOff val="5000"/>
                  </a:schemeClr>
                </a:solidFill>
              </a:rPr>
              <a:t> </a:t>
            </a:r>
            <a:r>
              <a:rPr lang="el-GR" dirty="0" err="1">
                <a:solidFill>
                  <a:schemeClr val="tx1">
                    <a:lumMod val="95000"/>
                    <a:lumOff val="5000"/>
                  </a:schemeClr>
                </a:solidFill>
              </a:rPr>
              <a:t>Celata</a:t>
            </a:r>
            <a:r>
              <a:rPr lang="el-GR" dirty="0">
                <a:solidFill>
                  <a:schemeClr val="tx1">
                    <a:lumMod val="95000"/>
                    <a:lumOff val="5000"/>
                  </a:schemeClr>
                </a:solidFill>
              </a:rPr>
              <a:t>») ο</a:t>
            </a:r>
            <a:r>
              <a:rPr lang="el-GR" b="1" dirty="0">
                <a:solidFill>
                  <a:schemeClr val="tx1">
                    <a:lumMod val="95000"/>
                    <a:lumOff val="5000"/>
                  </a:schemeClr>
                </a:solidFill>
                <a:effectLst>
                  <a:outerShdw blurRad="38100" dist="38100" dir="2700000" algn="tl">
                    <a:srgbClr val="000000">
                      <a:alpha val="43137"/>
                    </a:srgbClr>
                  </a:outerShdw>
                </a:effectLst>
              </a:rPr>
              <a:t> Τζιοβάνι Μαρία Πάλα</a:t>
            </a:r>
            <a:r>
              <a:rPr lang="el-GR" dirty="0">
                <a:solidFill>
                  <a:schemeClr val="tx1">
                    <a:lumMod val="95000"/>
                    <a:lumOff val="5000"/>
                  </a:schemeClr>
                </a:solidFill>
              </a:rPr>
              <a:t>, μουσικός και τεχνικός υπολογιστών από το Λέτσε, παρατήρησε ότι, ζωγραφίζοντας ένα πεντάγραμμο κατά μήκος του πίνακα, τα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καρβέλια</a:t>
            </a:r>
            <a:r>
              <a:rPr lang="el-GR" dirty="0">
                <a:solidFill>
                  <a:schemeClr val="tx1">
                    <a:lumMod val="95000"/>
                    <a:lumOff val="5000"/>
                  </a:schemeClr>
                </a:solidFill>
              </a:rPr>
              <a:t> που βρίσκονται στο τραπέζι και τα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χέρια</a:t>
            </a:r>
            <a:r>
              <a:rPr lang="el-GR" dirty="0">
                <a:solidFill>
                  <a:schemeClr val="tx1">
                    <a:lumMod val="95000"/>
                    <a:lumOff val="5000"/>
                  </a:schemeClr>
                </a:solidFill>
              </a:rPr>
              <a:t> του Ιησού και των αποστόλων αναπαριστούν από μια μουσική νότα το καθένα. Σύμφωνα με τον Πάλα, η παρτιτούρα είναι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ένας «ύμνος στον Θεό»</a:t>
            </a:r>
            <a:r>
              <a:rPr lang="el-G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διάρκειας 40 δευτερολέπτων, ο οποίος είναι γραμμένος για εκκλησιαστικό όργανο. </a:t>
            </a:r>
          </a:p>
          <a:p>
            <a:endParaRPr lang="el-GR" dirty="0">
              <a:solidFill>
                <a:schemeClr val="tx1">
                  <a:lumMod val="95000"/>
                  <a:lumOff val="5000"/>
                </a:schemeClr>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387424"/>
            <a:ext cx="7846640" cy="1611611"/>
          </a:xfrm>
        </p:spPr>
        <p:txBody>
          <a:bodyPr vert="horz" lIns="45720" rIns="45720" bIns="45720" anchor="b">
            <a:normAutofit/>
          </a:bodyPr>
          <a:lstStyle/>
          <a:p>
            <a:pPr lvl="1" algn="ctr" rtl="0">
              <a:spcBef>
                <a:spcPct val="0"/>
              </a:spcBef>
            </a:pPr>
            <a:r>
              <a:rPr lang="el-GR" sz="4100" b="1" kern="12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Ερμηνείες, Μύθοι, </a:t>
            </a:r>
            <a:r>
              <a:rPr lang="el-GR" sz="4100" b="1" kern="12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Γεγονότα</a:t>
            </a:r>
            <a:endParaRPr lang="el-GR" sz="4100" b="1" kern="12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endParaRPr>
          </a:p>
        </p:txBody>
      </p:sp>
      <p:sp>
        <p:nvSpPr>
          <p:cNvPr id="3" name="2 - Υπότιτλος"/>
          <p:cNvSpPr>
            <a:spLocks noGrp="1"/>
          </p:cNvSpPr>
          <p:nvPr>
            <p:ph type="subTitle" idx="1"/>
          </p:nvPr>
        </p:nvSpPr>
        <p:spPr>
          <a:xfrm>
            <a:off x="2483768" y="1916832"/>
            <a:ext cx="4392488" cy="3888432"/>
          </a:xfrm>
        </p:spPr>
        <p:txBody>
          <a:bodyPr>
            <a:normAutofit fontScale="70000" lnSpcReduction="20000"/>
          </a:bodyPr>
          <a:lstStyle/>
          <a:p>
            <a:pPr algn="l"/>
            <a:r>
              <a:rPr lang="el-GR" sz="3600" b="1" dirty="0">
                <a:solidFill>
                  <a:schemeClr val="accent2">
                    <a:lumMod val="60000"/>
                    <a:lumOff val="40000"/>
                  </a:schemeClr>
                </a:solidFill>
                <a:latin typeface="Arial Black" pitchFamily="34" charset="0"/>
              </a:rPr>
              <a:t>Ερμηνείες:</a:t>
            </a:r>
          </a:p>
          <a:p>
            <a:pPr marL="514350" indent="-514350" algn="l">
              <a:buFont typeface="+mj-lt"/>
              <a:buAutoNum type="arabicPeriod"/>
            </a:pPr>
            <a:r>
              <a:rPr lang="el-GR" dirty="0">
                <a:solidFill>
                  <a:schemeClr val="tx1">
                    <a:lumMod val="95000"/>
                    <a:lumOff val="5000"/>
                  </a:schemeClr>
                </a:solidFill>
                <a:latin typeface="Arial Black" pitchFamily="34" charset="0"/>
              </a:rPr>
              <a:t>Τραπεζομάντηλο</a:t>
            </a:r>
          </a:p>
          <a:p>
            <a:pPr marL="514350" indent="-514350" algn="l">
              <a:buFont typeface="+mj-lt"/>
              <a:buAutoNum type="arabicPeriod"/>
            </a:pPr>
            <a:r>
              <a:rPr lang="el-GR" dirty="0">
                <a:solidFill>
                  <a:schemeClr val="tx1">
                    <a:lumMod val="95000"/>
                    <a:lumOff val="5000"/>
                  </a:schemeClr>
                </a:solidFill>
                <a:latin typeface="Arial Black" pitchFamily="34" charset="0"/>
              </a:rPr>
              <a:t>Οροφή</a:t>
            </a:r>
          </a:p>
          <a:p>
            <a:pPr marL="514350" indent="-514350" algn="l">
              <a:buFont typeface="+mj-lt"/>
              <a:buAutoNum type="arabicPeriod"/>
            </a:pPr>
            <a:r>
              <a:rPr lang="el-GR" dirty="0">
                <a:solidFill>
                  <a:schemeClr val="tx1">
                    <a:lumMod val="95000"/>
                    <a:lumOff val="5000"/>
                  </a:schemeClr>
                </a:solidFill>
                <a:latin typeface="Arial Black" pitchFamily="34" charset="0"/>
              </a:rPr>
              <a:t>Ψάρια</a:t>
            </a:r>
          </a:p>
          <a:p>
            <a:pPr marL="514350" indent="-514350" algn="l">
              <a:buFont typeface="+mj-lt"/>
              <a:buAutoNum type="arabicPeriod"/>
            </a:pPr>
            <a:r>
              <a:rPr lang="el-GR" dirty="0">
                <a:solidFill>
                  <a:schemeClr val="tx1">
                    <a:lumMod val="95000"/>
                    <a:lumOff val="5000"/>
                  </a:schemeClr>
                </a:solidFill>
                <a:latin typeface="Arial Black" pitchFamily="34" charset="0"/>
              </a:rPr>
              <a:t>Αλάτι</a:t>
            </a:r>
          </a:p>
          <a:p>
            <a:pPr marL="514350" indent="-514350" algn="l">
              <a:buFont typeface="+mj-lt"/>
              <a:buAutoNum type="arabicPeriod"/>
            </a:pPr>
            <a:r>
              <a:rPr lang="el-GR" dirty="0">
                <a:solidFill>
                  <a:schemeClr val="tx1">
                    <a:lumMod val="95000"/>
                    <a:lumOff val="5000"/>
                  </a:schemeClr>
                </a:solidFill>
                <a:latin typeface="Arial Black" pitchFamily="34" charset="0"/>
              </a:rPr>
              <a:t>Άδειο πιάτο Ιούδα</a:t>
            </a:r>
          </a:p>
          <a:p>
            <a:pPr marL="514350" indent="-514350" algn="l">
              <a:buFont typeface="+mj-lt"/>
              <a:buAutoNum type="arabicPeriod"/>
            </a:pPr>
            <a:r>
              <a:rPr lang="en-US" dirty="0">
                <a:solidFill>
                  <a:schemeClr val="tx1">
                    <a:lumMod val="95000"/>
                    <a:lumOff val="5000"/>
                  </a:schemeClr>
                </a:solidFill>
                <a:latin typeface="Arial Black" pitchFamily="34" charset="0"/>
              </a:rPr>
              <a:t>V</a:t>
            </a:r>
          </a:p>
          <a:p>
            <a:pPr algn="l"/>
            <a:r>
              <a:rPr lang="el-GR" sz="3600" b="1" dirty="0" smtClean="0">
                <a:solidFill>
                  <a:schemeClr val="accent2">
                    <a:lumMod val="60000"/>
                    <a:lumOff val="40000"/>
                  </a:schemeClr>
                </a:solidFill>
                <a:latin typeface="Arial Black" pitchFamily="34" charset="0"/>
              </a:rPr>
              <a:t>Μύθοι:</a:t>
            </a:r>
            <a:endParaRPr lang="el-GR" sz="3600" b="1" dirty="0">
              <a:solidFill>
                <a:schemeClr val="accent2">
                  <a:lumMod val="60000"/>
                  <a:lumOff val="40000"/>
                </a:schemeClr>
              </a:solidFill>
              <a:latin typeface="Arial Black" pitchFamily="34" charset="0"/>
            </a:endParaRPr>
          </a:p>
          <a:p>
            <a:pPr marL="514350" indent="-514350" algn="l">
              <a:buFont typeface="+mj-lt"/>
              <a:buAutoNum type="arabicPeriod"/>
            </a:pPr>
            <a:r>
              <a:rPr lang="el-GR" dirty="0">
                <a:solidFill>
                  <a:schemeClr val="tx1">
                    <a:lumMod val="95000"/>
                    <a:lumOff val="5000"/>
                  </a:schemeClr>
                </a:solidFill>
                <a:latin typeface="Arial Black" pitchFamily="34" charset="0"/>
              </a:rPr>
              <a:t>Του καλού και του κακού</a:t>
            </a:r>
          </a:p>
          <a:p>
            <a:pPr marL="514350" indent="-514350" algn="l">
              <a:buFont typeface="+mj-lt"/>
              <a:buAutoNum type="arabicPeriod"/>
            </a:pPr>
            <a:r>
              <a:rPr lang="el-GR" dirty="0">
                <a:solidFill>
                  <a:schemeClr val="tx1">
                    <a:lumMod val="95000"/>
                    <a:lumOff val="5000"/>
                  </a:schemeClr>
                </a:solidFill>
                <a:latin typeface="Arial Black" pitchFamily="34" charset="0"/>
              </a:rPr>
              <a:t>Εμφάνιση </a:t>
            </a:r>
            <a:r>
              <a:rPr lang="el-GR" dirty="0" err="1">
                <a:solidFill>
                  <a:schemeClr val="tx1">
                    <a:lumMod val="95000"/>
                    <a:lumOff val="5000"/>
                  </a:schemeClr>
                </a:solidFill>
                <a:latin typeface="Arial Black" pitchFamily="34" charset="0"/>
              </a:rPr>
              <a:t>Da</a:t>
            </a:r>
            <a:r>
              <a:rPr lang="el-GR" dirty="0">
                <a:solidFill>
                  <a:schemeClr val="tx1">
                    <a:lumMod val="95000"/>
                    <a:lumOff val="5000"/>
                  </a:schemeClr>
                </a:solidFill>
                <a:latin typeface="Arial Black" pitchFamily="34" charset="0"/>
              </a:rPr>
              <a:t> </a:t>
            </a:r>
            <a:r>
              <a:rPr lang="el-GR" dirty="0" err="1">
                <a:solidFill>
                  <a:schemeClr val="tx1">
                    <a:lumMod val="95000"/>
                    <a:lumOff val="5000"/>
                  </a:schemeClr>
                </a:solidFill>
                <a:latin typeface="Arial Black" pitchFamily="34" charset="0"/>
              </a:rPr>
              <a:t>Vinci</a:t>
            </a:r>
            <a:r>
              <a:rPr lang="el-GR" dirty="0">
                <a:solidFill>
                  <a:schemeClr val="tx1">
                    <a:lumMod val="95000"/>
                    <a:lumOff val="5000"/>
                  </a:schemeClr>
                </a:solidFill>
                <a:latin typeface="Arial Black" pitchFamily="34" charset="0"/>
              </a:rPr>
              <a:t> στον πίνακα</a:t>
            </a:r>
          </a:p>
          <a:p>
            <a:pPr algn="l"/>
            <a:r>
              <a:rPr lang="el-GR" sz="3600" b="1" dirty="0" smtClean="0">
                <a:solidFill>
                  <a:schemeClr val="accent2">
                    <a:lumMod val="60000"/>
                    <a:lumOff val="40000"/>
                  </a:schemeClr>
                </a:solidFill>
                <a:latin typeface="Arial Black" pitchFamily="34" charset="0"/>
              </a:rPr>
              <a:t>Γεγονότα:</a:t>
            </a:r>
            <a:endParaRPr lang="el-GR" sz="3600" b="1" dirty="0">
              <a:solidFill>
                <a:schemeClr val="accent2">
                  <a:lumMod val="60000"/>
                  <a:lumOff val="40000"/>
                </a:schemeClr>
              </a:solidFill>
              <a:latin typeface="Arial Black" pitchFamily="34" charset="0"/>
            </a:endParaRPr>
          </a:p>
          <a:p>
            <a:pPr marL="514350" indent="-514350" algn="l">
              <a:buFont typeface="+mj-lt"/>
              <a:buAutoNum type="arabicPeriod"/>
            </a:pPr>
            <a:r>
              <a:rPr lang="el-GR" dirty="0">
                <a:solidFill>
                  <a:schemeClr val="tx1">
                    <a:lumMod val="95000"/>
                    <a:lumOff val="5000"/>
                  </a:schemeClr>
                </a:solidFill>
                <a:latin typeface="Arial Black" pitchFamily="34" charset="0"/>
              </a:rPr>
              <a:t>Βοηθοί</a:t>
            </a:r>
          </a:p>
          <a:p>
            <a:pPr algn="l"/>
            <a:endParaRPr lang="el-GR" dirty="0">
              <a:solidFill>
                <a:schemeClr val="tx1">
                  <a:lumMod val="95000"/>
                  <a:lumOff val="5000"/>
                </a:schemeClr>
              </a:solidFill>
              <a:latin typeface="Arial Black"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down)">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down)">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43408"/>
            <a:ext cx="7772400" cy="1470025"/>
          </a:xfrm>
        </p:spPr>
        <p:txBody>
          <a:bodyPr vert="horz" lIns="45720" rIns="45720" bIns="45720" anchor="b">
            <a:normAutofit/>
          </a:bodyPr>
          <a:lstStyle/>
          <a:p>
            <a:pPr lvl="1" algn="ctr" rtl="0">
              <a:spcBef>
                <a:spcPct val="0"/>
              </a:spcBef>
            </a:pPr>
            <a:r>
              <a:rPr lang="el-GR" sz="4100" b="1" kern="1200" dirty="0">
                <a:solidFill>
                  <a:schemeClr val="accent1">
                    <a:tint val="88000"/>
                    <a:satMod val="150000"/>
                  </a:schemeClr>
                </a:solidFill>
                <a:effectLst>
                  <a:outerShdw blurRad="38100" dist="38100" dir="2700000" algn="tl">
                    <a:srgbClr val="000000">
                      <a:alpha val="43137"/>
                    </a:srgbClr>
                  </a:outerShdw>
                </a:effectLst>
                <a:latin typeface="+mj-lt"/>
                <a:ea typeface="+mj-ea"/>
                <a:cs typeface="+mj-cs"/>
              </a:rPr>
              <a:t>Ερμηνείες</a:t>
            </a:r>
          </a:p>
        </p:txBody>
      </p:sp>
      <p:sp>
        <p:nvSpPr>
          <p:cNvPr id="3" name="2 - Υπότιτλος"/>
          <p:cNvSpPr>
            <a:spLocks noGrp="1"/>
          </p:cNvSpPr>
          <p:nvPr>
            <p:ph type="subTitle" idx="1"/>
          </p:nvPr>
        </p:nvSpPr>
        <p:spPr>
          <a:xfrm>
            <a:off x="467544" y="1700808"/>
            <a:ext cx="7992888" cy="4320480"/>
          </a:xfrm>
        </p:spPr>
        <p:txBody>
          <a:bodyPr>
            <a:normAutofit fontScale="77500" lnSpcReduction="20000"/>
          </a:bodyPr>
          <a:lstStyle/>
          <a:p>
            <a:pPr algn="l">
              <a:buFont typeface="Arial" pitchFamily="34" charset="0"/>
              <a:buChar char="•"/>
            </a:pPr>
            <a:r>
              <a:rPr lang="el-GR" b="1" u="sng" dirty="0" smtClean="0">
                <a:solidFill>
                  <a:schemeClr val="tx1">
                    <a:lumMod val="95000"/>
                    <a:lumOff val="5000"/>
                  </a:schemeClr>
                </a:solidFill>
              </a:rPr>
              <a:t> </a:t>
            </a:r>
            <a:r>
              <a:rPr lang="el-GR" b="1" u="sng" dirty="0" smtClean="0">
                <a:solidFill>
                  <a:schemeClr val="accent2">
                    <a:lumMod val="60000"/>
                    <a:lumOff val="40000"/>
                  </a:schemeClr>
                </a:solidFill>
              </a:rPr>
              <a:t>Τραπεζομάντηλο </a:t>
            </a:r>
            <a:r>
              <a:rPr lang="el-GR" dirty="0" smtClean="0">
                <a:solidFill>
                  <a:schemeClr val="accent2">
                    <a:lumMod val="60000"/>
                    <a:lumOff val="40000"/>
                  </a:schemeClr>
                </a:solidFill>
              </a:rPr>
              <a:t>: </a:t>
            </a:r>
            <a:r>
              <a:rPr lang="el-GR" dirty="0" smtClean="0">
                <a:solidFill>
                  <a:schemeClr val="tx1">
                    <a:lumMod val="95000"/>
                    <a:lumOff val="5000"/>
                  </a:schemeClr>
                </a:solidFill>
              </a:rPr>
              <a:t>Ο </a:t>
            </a:r>
            <a:r>
              <a:rPr lang="el-GR" dirty="0">
                <a:solidFill>
                  <a:schemeClr val="tx1">
                    <a:lumMod val="95000"/>
                    <a:lumOff val="5000"/>
                  </a:schemeClr>
                </a:solidFill>
              </a:rPr>
              <a:t>Ντα Βίντσι  είχε μελετήσει όσο κανένας άλλος την απεικόνιση των υφασμάτων. Τα "νερά" που δημιουργεί το ύφασμα</a:t>
            </a:r>
            <a:r>
              <a:rPr lang="el-GR" dirty="0" smtClean="0">
                <a:solidFill>
                  <a:schemeClr val="tx1">
                    <a:lumMod val="95000"/>
                    <a:lumOff val="5000"/>
                  </a:schemeClr>
                </a:solidFill>
              </a:rPr>
              <a:t>, η </a:t>
            </a:r>
            <a:r>
              <a:rPr lang="el-GR" dirty="0">
                <a:solidFill>
                  <a:schemeClr val="tx1">
                    <a:lumMod val="95000"/>
                    <a:lumOff val="5000"/>
                  </a:schemeClr>
                </a:solidFill>
              </a:rPr>
              <a:t>φυσικότητα με την οποία κυλά προς το έδαφος 'ήταν ένα </a:t>
            </a:r>
            <a:r>
              <a:rPr lang="el-GR" dirty="0" smtClean="0">
                <a:solidFill>
                  <a:schemeClr val="tx1">
                    <a:lumMod val="95000"/>
                    <a:lumOff val="5000"/>
                  </a:schemeClr>
                </a:solidFill>
              </a:rPr>
              <a:t>απ‘ τα </a:t>
            </a:r>
            <a:r>
              <a:rPr lang="el-GR" dirty="0">
                <a:solidFill>
                  <a:schemeClr val="tx1">
                    <a:lumMod val="95000"/>
                    <a:lumOff val="5000"/>
                  </a:schemeClr>
                </a:solidFill>
              </a:rPr>
              <a:t>πάθη του.</a:t>
            </a:r>
          </a:p>
          <a:p>
            <a:pPr algn="l"/>
            <a:endParaRPr lang="el-GR" dirty="0" smtClean="0">
              <a:solidFill>
                <a:schemeClr val="tx1">
                  <a:lumMod val="95000"/>
                  <a:lumOff val="5000"/>
                </a:schemeClr>
              </a:solidFill>
            </a:endParaRPr>
          </a:p>
          <a:p>
            <a:pPr algn="l">
              <a:buFont typeface="Arial" pitchFamily="34" charset="0"/>
              <a:buChar char="•"/>
            </a:pPr>
            <a:r>
              <a:rPr lang="el-GR" b="1" u="sng" dirty="0" smtClean="0">
                <a:solidFill>
                  <a:schemeClr val="tx1">
                    <a:lumMod val="95000"/>
                    <a:lumOff val="5000"/>
                  </a:schemeClr>
                </a:solidFill>
              </a:rPr>
              <a:t> </a:t>
            </a:r>
            <a:r>
              <a:rPr lang="el-GR" b="1" u="sng" dirty="0" smtClean="0">
                <a:solidFill>
                  <a:schemeClr val="accent2">
                    <a:lumMod val="60000"/>
                    <a:lumOff val="40000"/>
                  </a:schemeClr>
                </a:solidFill>
              </a:rPr>
              <a:t>Οροφή</a:t>
            </a:r>
            <a:r>
              <a:rPr lang="el-GR" dirty="0" smtClean="0">
                <a:solidFill>
                  <a:schemeClr val="accent2">
                    <a:lumMod val="60000"/>
                    <a:lumOff val="40000"/>
                  </a:schemeClr>
                </a:solidFill>
              </a:rPr>
              <a:t>: </a:t>
            </a:r>
            <a:r>
              <a:rPr lang="el-GR" dirty="0" smtClean="0">
                <a:solidFill>
                  <a:schemeClr val="tx1">
                    <a:lumMod val="95000"/>
                    <a:lumOff val="5000"/>
                  </a:schemeClr>
                </a:solidFill>
              </a:rPr>
              <a:t>Μετρώντας </a:t>
            </a:r>
            <a:r>
              <a:rPr lang="el-GR" dirty="0">
                <a:solidFill>
                  <a:schemeClr val="tx1">
                    <a:lumMod val="95000"/>
                    <a:lumOff val="5000"/>
                  </a:schemeClr>
                </a:solidFill>
              </a:rPr>
              <a:t>τα τετράγωνα της οροφής (το τετράγωνο είναι αλχημιστικό σύμβολο του χώρου) βρίσκουμε έξι τετράγωνα στις κάθετες πλευρές</a:t>
            </a:r>
            <a:r>
              <a:rPr lang="el-GR" dirty="0" smtClean="0">
                <a:solidFill>
                  <a:schemeClr val="tx1">
                    <a:lumMod val="95000"/>
                    <a:lumOff val="5000"/>
                  </a:schemeClr>
                </a:solidFill>
              </a:rPr>
              <a:t>, έξι </a:t>
            </a:r>
            <a:r>
              <a:rPr lang="el-GR" dirty="0">
                <a:solidFill>
                  <a:schemeClr val="tx1">
                    <a:lumMod val="95000"/>
                    <a:lumOff val="5000"/>
                  </a:schemeClr>
                </a:solidFill>
              </a:rPr>
              <a:t>στις οριζόντιες και έξι στη διαγώνιο</a:t>
            </a:r>
            <a:r>
              <a:rPr lang="el-GR" dirty="0" smtClean="0">
                <a:solidFill>
                  <a:schemeClr val="tx1">
                    <a:lumMod val="95000"/>
                    <a:lumOff val="5000"/>
                  </a:schemeClr>
                </a:solidFill>
              </a:rPr>
              <a:t>. Πλην </a:t>
            </a:r>
            <a:r>
              <a:rPr lang="el-GR" dirty="0">
                <a:solidFill>
                  <a:schemeClr val="tx1">
                    <a:lumMod val="95000"/>
                    <a:lumOff val="5000"/>
                  </a:schemeClr>
                </a:solidFill>
              </a:rPr>
              <a:t>του εμφανούς 666 που σχηματίζεται</a:t>
            </a:r>
            <a:r>
              <a:rPr lang="el-GR" dirty="0" smtClean="0">
                <a:solidFill>
                  <a:schemeClr val="tx1">
                    <a:lumMod val="95000"/>
                    <a:lumOff val="5000"/>
                  </a:schemeClr>
                </a:solidFill>
              </a:rPr>
              <a:t>, υπάρχει </a:t>
            </a:r>
            <a:r>
              <a:rPr lang="el-GR" dirty="0">
                <a:solidFill>
                  <a:schemeClr val="tx1">
                    <a:lumMod val="95000"/>
                    <a:lumOff val="5000"/>
                  </a:schemeClr>
                </a:solidFill>
              </a:rPr>
              <a:t>και το 6 x 6 = 36 και αν αναλογιστούμε τα τρία χρόνια που "εκλάπησαν" από τη χρονολόγηση θα συμπεράνουμε πως ίσως ο </a:t>
            </a:r>
            <a:r>
              <a:rPr lang="el-GR" dirty="0" err="1">
                <a:solidFill>
                  <a:schemeClr val="tx1">
                    <a:lumMod val="95000"/>
                    <a:lumOff val="5000"/>
                  </a:schemeClr>
                </a:solidFill>
              </a:rPr>
              <a:t>Da</a:t>
            </a:r>
            <a:r>
              <a:rPr lang="el-GR" dirty="0">
                <a:solidFill>
                  <a:schemeClr val="tx1">
                    <a:lumMod val="95000"/>
                    <a:lumOff val="5000"/>
                  </a:schemeClr>
                </a:solidFill>
              </a:rPr>
              <a:t> </a:t>
            </a:r>
            <a:r>
              <a:rPr lang="el-GR" dirty="0" err="1">
                <a:solidFill>
                  <a:schemeClr val="tx1">
                    <a:lumMod val="95000"/>
                    <a:lumOff val="5000"/>
                  </a:schemeClr>
                </a:solidFill>
              </a:rPr>
              <a:t>Vinci</a:t>
            </a:r>
            <a:r>
              <a:rPr lang="el-GR" dirty="0">
                <a:solidFill>
                  <a:schemeClr val="tx1">
                    <a:lumMod val="95000"/>
                    <a:lumOff val="5000"/>
                  </a:schemeClr>
                </a:solidFill>
              </a:rPr>
              <a:t> προσπαθούσε να μας δώσει την χρονολογία του Δείπνου ως 36μ.Χ. και όχι 33μ.Χ. Το ταβάνι είναι τετράγωνο αλλά η αίθουσα που καλύπτει παραλληλόγραμμη</a:t>
            </a:r>
            <a:r>
              <a:rPr lang="el-GR" dirty="0" smtClean="0">
                <a:solidFill>
                  <a:schemeClr val="tx1">
                    <a:lumMod val="95000"/>
                    <a:lumOff val="5000"/>
                  </a:schemeClr>
                </a:solidFill>
              </a:rPr>
              <a:t>. Μόνον </a:t>
            </a:r>
            <a:r>
              <a:rPr lang="el-GR" dirty="0">
                <a:solidFill>
                  <a:schemeClr val="tx1">
                    <a:lumMod val="95000"/>
                    <a:lumOff val="5000"/>
                  </a:schemeClr>
                </a:solidFill>
              </a:rPr>
              <a:t>αν μετρήσουμε τα </a:t>
            </a:r>
            <a:r>
              <a:rPr lang="el-GR" dirty="0" err="1">
                <a:solidFill>
                  <a:schemeClr val="tx1">
                    <a:lumMod val="95000"/>
                    <a:lumOff val="5000"/>
                  </a:schemeClr>
                </a:solidFill>
              </a:rPr>
              <a:t>νταμάκια</a:t>
            </a:r>
            <a:r>
              <a:rPr lang="el-GR" dirty="0">
                <a:solidFill>
                  <a:schemeClr val="tx1">
                    <a:lumMod val="95000"/>
                    <a:lumOff val="5000"/>
                  </a:schemeClr>
                </a:solidFill>
              </a:rPr>
              <a:t> καταλαβαίνουμε το πραγματικό σχήμα της οροφής.</a:t>
            </a:r>
          </a:p>
          <a:p>
            <a:pPr algn="l"/>
            <a:endParaRPr lang="el-GR" dirty="0">
              <a:solidFill>
                <a:schemeClr val="tx1">
                  <a:lumMod val="95000"/>
                  <a:lumOff val="5000"/>
                </a:schemeClr>
              </a:solidFill>
            </a:endParaRPr>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51520" y="404664"/>
            <a:ext cx="8568952" cy="5976664"/>
          </a:xfrm>
        </p:spPr>
        <p:txBody>
          <a:bodyPr>
            <a:normAutofit fontScale="70000" lnSpcReduction="20000"/>
          </a:bodyPr>
          <a:lstStyle/>
          <a:p>
            <a:pPr algn="l">
              <a:buFont typeface="Arial" pitchFamily="34" charset="0"/>
              <a:buChar char="•"/>
            </a:pPr>
            <a:r>
              <a:rPr lang="el-GR" b="1" u="sng" dirty="0" smtClean="0">
                <a:solidFill>
                  <a:schemeClr val="tx1">
                    <a:lumMod val="95000"/>
                    <a:lumOff val="5000"/>
                  </a:schemeClr>
                </a:solidFill>
              </a:rPr>
              <a:t> </a:t>
            </a:r>
            <a:r>
              <a:rPr lang="el-GR" b="1" u="sng" dirty="0" smtClean="0">
                <a:solidFill>
                  <a:schemeClr val="accent2">
                    <a:lumMod val="60000"/>
                    <a:lumOff val="40000"/>
                  </a:schemeClr>
                </a:solidFill>
              </a:rPr>
              <a:t>Ψάρια</a:t>
            </a:r>
            <a:r>
              <a:rPr lang="el-GR" dirty="0" smtClean="0">
                <a:solidFill>
                  <a:schemeClr val="accent2">
                    <a:lumMod val="60000"/>
                    <a:lumOff val="40000"/>
                  </a:schemeClr>
                </a:solidFill>
              </a:rPr>
              <a:t> : </a:t>
            </a:r>
            <a:r>
              <a:rPr lang="el-GR" dirty="0" smtClean="0">
                <a:solidFill>
                  <a:schemeClr val="tx1">
                    <a:lumMod val="95000"/>
                    <a:lumOff val="5000"/>
                  </a:schemeClr>
                </a:solidFill>
              </a:rPr>
              <a:t>Αποτελούν </a:t>
            </a:r>
            <a:r>
              <a:rPr lang="el-GR" dirty="0">
                <a:solidFill>
                  <a:schemeClr val="tx1">
                    <a:lumMod val="95000"/>
                    <a:lumOff val="5000"/>
                  </a:schemeClr>
                </a:solidFill>
              </a:rPr>
              <a:t>ξεκάθαρα μία υπενθύμιση ότι ο Ιησούς πέρασε το μεγαλύτερο μέρος της ζωής του στη Θάλασσα της Γαλιλαίας</a:t>
            </a:r>
            <a:r>
              <a:rPr lang="el-GR" dirty="0" smtClean="0">
                <a:solidFill>
                  <a:schemeClr val="tx1">
                    <a:lumMod val="95000"/>
                    <a:lumOff val="5000"/>
                  </a:schemeClr>
                </a:solidFill>
              </a:rPr>
              <a:t>. Κάποιοι </a:t>
            </a:r>
            <a:r>
              <a:rPr lang="el-GR" dirty="0">
                <a:solidFill>
                  <a:schemeClr val="tx1">
                    <a:lumMod val="95000"/>
                    <a:lumOff val="5000"/>
                  </a:schemeClr>
                </a:solidFill>
              </a:rPr>
              <a:t>υποστηρίζουν πως ο </a:t>
            </a:r>
            <a:r>
              <a:rPr lang="el-GR" dirty="0" err="1">
                <a:solidFill>
                  <a:schemeClr val="tx1">
                    <a:lumMod val="95000"/>
                    <a:lumOff val="5000"/>
                  </a:schemeClr>
                </a:solidFill>
              </a:rPr>
              <a:t>Da</a:t>
            </a:r>
            <a:r>
              <a:rPr lang="el-GR" dirty="0">
                <a:solidFill>
                  <a:schemeClr val="tx1">
                    <a:lumMod val="95000"/>
                    <a:lumOff val="5000"/>
                  </a:schemeClr>
                </a:solidFill>
              </a:rPr>
              <a:t> </a:t>
            </a:r>
            <a:r>
              <a:rPr lang="el-GR" dirty="0" err="1">
                <a:solidFill>
                  <a:schemeClr val="tx1">
                    <a:lumMod val="95000"/>
                    <a:lumOff val="5000"/>
                  </a:schemeClr>
                </a:solidFill>
              </a:rPr>
              <a:t>Vinci</a:t>
            </a:r>
            <a:r>
              <a:rPr lang="el-GR" dirty="0">
                <a:solidFill>
                  <a:schemeClr val="tx1">
                    <a:lumMod val="95000"/>
                    <a:lumOff val="5000"/>
                  </a:schemeClr>
                </a:solidFill>
              </a:rPr>
              <a:t> άφησε επίτηδες διφορούμενο το είδος των ψαριών. Το χέλι στα ιταλικά λέγεται </a:t>
            </a:r>
            <a:r>
              <a:rPr lang="el-GR" dirty="0" err="1">
                <a:solidFill>
                  <a:schemeClr val="tx1">
                    <a:lumMod val="95000"/>
                    <a:lumOff val="5000"/>
                  </a:schemeClr>
                </a:solidFill>
              </a:rPr>
              <a:t>aringa</a:t>
            </a:r>
            <a:r>
              <a:rPr lang="el-GR" dirty="0">
                <a:solidFill>
                  <a:schemeClr val="tx1">
                    <a:lumMod val="95000"/>
                    <a:lumOff val="5000"/>
                  </a:schemeClr>
                </a:solidFill>
              </a:rPr>
              <a:t>, παρόλο που όταν γράφεται </a:t>
            </a:r>
            <a:r>
              <a:rPr lang="el-GR" dirty="0" err="1">
                <a:solidFill>
                  <a:schemeClr val="tx1">
                    <a:lumMod val="95000"/>
                    <a:lumOff val="5000"/>
                  </a:schemeClr>
                </a:solidFill>
              </a:rPr>
              <a:t>arringa</a:t>
            </a:r>
            <a:r>
              <a:rPr lang="el-GR" dirty="0">
                <a:solidFill>
                  <a:schemeClr val="tx1">
                    <a:lumMod val="95000"/>
                    <a:lumOff val="5000"/>
                  </a:schemeClr>
                </a:solidFill>
              </a:rPr>
              <a:t> σημαίνει «κατήχηση». Η ρέγκα στη βόρεια Ιταλία ονομάζεται </a:t>
            </a:r>
            <a:r>
              <a:rPr lang="el-GR" dirty="0" err="1">
                <a:solidFill>
                  <a:schemeClr val="tx1">
                    <a:lumMod val="95000"/>
                    <a:lumOff val="5000"/>
                  </a:schemeClr>
                </a:solidFill>
              </a:rPr>
              <a:t>renga</a:t>
            </a:r>
            <a:r>
              <a:rPr lang="el-GR" dirty="0">
                <a:solidFill>
                  <a:schemeClr val="tx1">
                    <a:lumMod val="95000"/>
                    <a:lumOff val="5000"/>
                  </a:schemeClr>
                </a:solidFill>
              </a:rPr>
              <a:t>, και σημαίνει «αυτός που αρνείται τη θρησκεία</a:t>
            </a:r>
            <a:r>
              <a:rPr lang="el-GR" dirty="0" smtClean="0">
                <a:solidFill>
                  <a:schemeClr val="tx1">
                    <a:lumMod val="95000"/>
                    <a:lumOff val="5000"/>
                  </a:schemeClr>
                </a:solidFill>
              </a:rPr>
              <a:t>».</a:t>
            </a:r>
          </a:p>
          <a:p>
            <a:pPr algn="l"/>
            <a:endParaRPr lang="el-GR" dirty="0">
              <a:solidFill>
                <a:schemeClr val="tx1">
                  <a:lumMod val="95000"/>
                  <a:lumOff val="5000"/>
                </a:schemeClr>
              </a:solidFill>
            </a:endParaRPr>
          </a:p>
          <a:p>
            <a:pPr algn="l">
              <a:buFont typeface="Arial" pitchFamily="34" charset="0"/>
              <a:buChar char="•"/>
            </a:pPr>
            <a:r>
              <a:rPr lang="el-GR" b="1" u="sng" dirty="0" smtClean="0">
                <a:solidFill>
                  <a:schemeClr val="tx1">
                    <a:lumMod val="95000"/>
                    <a:lumOff val="5000"/>
                  </a:schemeClr>
                </a:solidFill>
              </a:rPr>
              <a:t> </a:t>
            </a:r>
            <a:r>
              <a:rPr lang="el-GR" b="1" u="sng" dirty="0" smtClean="0">
                <a:solidFill>
                  <a:schemeClr val="accent2">
                    <a:lumMod val="60000"/>
                    <a:lumOff val="40000"/>
                  </a:schemeClr>
                </a:solidFill>
              </a:rPr>
              <a:t>Αλάτι</a:t>
            </a:r>
            <a:r>
              <a:rPr lang="el-GR" dirty="0" smtClean="0">
                <a:solidFill>
                  <a:schemeClr val="accent2">
                    <a:lumMod val="60000"/>
                    <a:lumOff val="40000"/>
                  </a:schemeClr>
                </a:solidFill>
              </a:rPr>
              <a:t> : </a:t>
            </a:r>
            <a:r>
              <a:rPr lang="el-GR" dirty="0" smtClean="0">
                <a:solidFill>
                  <a:schemeClr val="tx1">
                    <a:lumMod val="95000"/>
                    <a:lumOff val="5000"/>
                  </a:schemeClr>
                </a:solidFill>
              </a:rPr>
              <a:t>η </a:t>
            </a:r>
            <a:r>
              <a:rPr lang="el-GR" dirty="0">
                <a:solidFill>
                  <a:schemeClr val="tx1">
                    <a:lumMod val="95000"/>
                    <a:lumOff val="5000"/>
                  </a:schemeClr>
                </a:solidFill>
              </a:rPr>
              <a:t>πεσμένη αλατιέρα είναι παραδοσιακά σημάδι κακοτυχίας. Οι ερευνητές αναρωτιούνται εάν αντί να υποδηλώνει την προδοσία του Ιούδα, η αλατιέρα μπορεί να υπαινίσσεται την αποκατάστασή του. Θα μπορούσε να είχε επιλεγεί για να παίξει το ρόλο του προδότη</a:t>
            </a:r>
            <a:r>
              <a:rPr lang="el-GR" dirty="0" smtClean="0">
                <a:solidFill>
                  <a:schemeClr val="tx1">
                    <a:lumMod val="95000"/>
                    <a:lumOff val="5000"/>
                  </a:schemeClr>
                </a:solidFill>
              </a:rPr>
              <a:t>.</a:t>
            </a:r>
          </a:p>
          <a:p>
            <a:pPr algn="l"/>
            <a:endParaRPr lang="en-US" b="1" u="sng" dirty="0" smtClean="0">
              <a:solidFill>
                <a:schemeClr val="tx1">
                  <a:lumMod val="95000"/>
                  <a:lumOff val="5000"/>
                </a:schemeClr>
              </a:solidFill>
            </a:endParaRPr>
          </a:p>
          <a:p>
            <a:pPr algn="l">
              <a:buFont typeface="Arial" pitchFamily="34" charset="0"/>
              <a:buChar char="•"/>
            </a:pPr>
            <a:r>
              <a:rPr lang="el-GR" b="1" u="sng" dirty="0" smtClean="0">
                <a:solidFill>
                  <a:schemeClr val="tx1">
                    <a:lumMod val="95000"/>
                    <a:lumOff val="5000"/>
                  </a:schemeClr>
                </a:solidFill>
              </a:rPr>
              <a:t> </a:t>
            </a:r>
            <a:r>
              <a:rPr lang="el-GR" b="1" u="sng" dirty="0" smtClean="0">
                <a:solidFill>
                  <a:schemeClr val="accent2">
                    <a:lumMod val="60000"/>
                    <a:lumOff val="40000"/>
                  </a:schemeClr>
                </a:solidFill>
              </a:rPr>
              <a:t>Άδειο </a:t>
            </a:r>
            <a:r>
              <a:rPr lang="el-GR" b="1" u="sng" dirty="0">
                <a:solidFill>
                  <a:schemeClr val="accent2">
                    <a:lumMod val="60000"/>
                    <a:lumOff val="40000"/>
                  </a:schemeClr>
                </a:solidFill>
              </a:rPr>
              <a:t>πιάτο </a:t>
            </a:r>
            <a:r>
              <a:rPr lang="el-GR" b="1" u="sng" dirty="0" smtClean="0">
                <a:solidFill>
                  <a:schemeClr val="accent2">
                    <a:lumMod val="60000"/>
                    <a:lumOff val="40000"/>
                  </a:schemeClr>
                </a:solidFill>
              </a:rPr>
              <a:t>Ιούδα </a:t>
            </a:r>
            <a:r>
              <a:rPr lang="el-GR" dirty="0" smtClean="0">
                <a:solidFill>
                  <a:schemeClr val="tx1">
                    <a:lumMod val="95000"/>
                    <a:lumOff val="5000"/>
                  </a:schemeClr>
                </a:solidFill>
              </a:rPr>
              <a:t>: Είναι </a:t>
            </a:r>
            <a:r>
              <a:rPr lang="el-GR" dirty="0">
                <a:solidFill>
                  <a:schemeClr val="tx1">
                    <a:lumMod val="95000"/>
                    <a:lumOff val="5000"/>
                  </a:schemeClr>
                </a:solidFill>
              </a:rPr>
              <a:t>ο μοναδικός που έχει μπροστά του άδειο πιάτο. Θα μπορούσε να σημαίνει πως είναι πλήρης και κακόβουλος ή πως είναι ο μόνος που δεν εξαπατήθηκε</a:t>
            </a:r>
            <a:r>
              <a:rPr lang="el-GR" dirty="0" smtClean="0">
                <a:solidFill>
                  <a:schemeClr val="tx1">
                    <a:lumMod val="95000"/>
                    <a:lumOff val="5000"/>
                  </a:schemeClr>
                </a:solidFill>
              </a:rPr>
              <a:t>.</a:t>
            </a:r>
          </a:p>
          <a:p>
            <a:pPr algn="l"/>
            <a:endParaRPr lang="el-GR" dirty="0">
              <a:solidFill>
                <a:schemeClr val="tx1">
                  <a:lumMod val="95000"/>
                  <a:lumOff val="5000"/>
                </a:schemeClr>
              </a:solidFill>
            </a:endParaRPr>
          </a:p>
          <a:p>
            <a:pPr algn="l">
              <a:buFont typeface="Arial" pitchFamily="34" charset="0"/>
              <a:buChar char="•"/>
            </a:pPr>
            <a:r>
              <a:rPr lang="el-GR" b="1" u="sng" dirty="0" smtClean="0">
                <a:solidFill>
                  <a:schemeClr val="tx1">
                    <a:lumMod val="95000"/>
                    <a:lumOff val="5000"/>
                  </a:schemeClr>
                </a:solidFill>
              </a:rPr>
              <a:t> </a:t>
            </a:r>
            <a:r>
              <a:rPr lang="el-GR" b="1" u="sng" dirty="0" smtClean="0">
                <a:solidFill>
                  <a:schemeClr val="accent2">
                    <a:lumMod val="60000"/>
                    <a:lumOff val="40000"/>
                  </a:schemeClr>
                </a:solidFill>
              </a:rPr>
              <a:t>V</a:t>
            </a:r>
            <a:r>
              <a:rPr lang="el-GR" dirty="0" smtClean="0">
                <a:solidFill>
                  <a:schemeClr val="accent2">
                    <a:lumMod val="60000"/>
                    <a:lumOff val="40000"/>
                  </a:schemeClr>
                </a:solidFill>
              </a:rPr>
              <a:t>:</a:t>
            </a:r>
            <a:r>
              <a:rPr lang="el-GR" dirty="0" smtClean="0">
                <a:solidFill>
                  <a:schemeClr val="tx1">
                    <a:lumMod val="95000"/>
                    <a:lumOff val="5000"/>
                  </a:schemeClr>
                </a:solidFill>
              </a:rPr>
              <a:t>Εκ </a:t>
            </a:r>
            <a:r>
              <a:rPr lang="el-GR" dirty="0">
                <a:solidFill>
                  <a:schemeClr val="tx1">
                    <a:lumMod val="95000"/>
                    <a:lumOff val="5000"/>
                  </a:schemeClr>
                </a:solidFill>
              </a:rPr>
              <a:t>δεξιών του Ιησού εμφανίζεται ή ο Ιωάννης ή Μαρία η Μαγδαληνή. Το περίφημο "V" που σχηματίζεται μεταξύ των δύο αποτελεί το σύμβολο του ιερού θηλυκού, όπως και το σύμβολο της νίκης και τον αριθμό "5". Άλλωστε δεν είναι το μόνο "V" που δεσπόζει στην τοιχογραφία.</a:t>
            </a:r>
          </a:p>
          <a:p>
            <a:pPr algn="l"/>
            <a:endParaRPr lang="el-GR" dirty="0">
              <a:solidFill>
                <a:schemeClr val="tx1">
                  <a:lumMod val="95000"/>
                  <a:lumOff val="5000"/>
                </a:schemeClr>
              </a:solidFill>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763688" y="-243408"/>
            <a:ext cx="5904656" cy="1298625"/>
          </a:xfrm>
        </p:spPr>
        <p:txBody>
          <a:bodyPr vert="horz" lIns="45720" rIns="45720" bIns="45720" anchor="b">
            <a:normAutofit/>
          </a:bodyPr>
          <a:lstStyle/>
          <a:p>
            <a:pPr lvl="1" algn="ctr" rtl="0">
              <a:spcBef>
                <a:spcPct val="0"/>
              </a:spcBef>
            </a:pPr>
            <a:r>
              <a:rPr lang="el-GR" sz="4100" b="1" kern="1200" dirty="0">
                <a:solidFill>
                  <a:schemeClr val="accent1">
                    <a:tint val="88000"/>
                    <a:satMod val="150000"/>
                  </a:schemeClr>
                </a:solidFill>
                <a:effectLst>
                  <a:outerShdw blurRad="38100" dist="38100" dir="2700000" algn="tl">
                    <a:srgbClr val="000000">
                      <a:alpha val="43137"/>
                    </a:srgbClr>
                  </a:outerShdw>
                </a:effectLst>
                <a:latin typeface="+mj-lt"/>
                <a:ea typeface="+mj-ea"/>
                <a:cs typeface="+mj-cs"/>
              </a:rPr>
              <a:t>Μύθοι</a:t>
            </a:r>
          </a:p>
        </p:txBody>
      </p:sp>
      <p:sp>
        <p:nvSpPr>
          <p:cNvPr id="3" name="2 - Υπότιτλος"/>
          <p:cNvSpPr>
            <a:spLocks noGrp="1"/>
          </p:cNvSpPr>
          <p:nvPr>
            <p:ph type="subTitle" idx="1"/>
          </p:nvPr>
        </p:nvSpPr>
        <p:spPr>
          <a:xfrm>
            <a:off x="611560" y="1484784"/>
            <a:ext cx="8136904" cy="5040560"/>
          </a:xfrm>
        </p:spPr>
        <p:txBody>
          <a:bodyPr>
            <a:normAutofit fontScale="77500" lnSpcReduction="20000"/>
          </a:bodyPr>
          <a:lstStyle/>
          <a:p>
            <a:pPr algn="l">
              <a:buFont typeface="Arial" pitchFamily="34" charset="0"/>
              <a:buChar char="•"/>
            </a:pPr>
            <a:r>
              <a:rPr lang="el-GR" b="1" u="sng" dirty="0" smtClean="0">
                <a:ln w="18000">
                  <a:solidFill>
                    <a:schemeClr val="accent1">
                      <a:lumMod val="60000"/>
                      <a:lumOff val="40000"/>
                    </a:schemeClr>
                  </a:solidFill>
                  <a:prstDash val="solid"/>
                  <a:miter lim="800000"/>
                </a:ln>
                <a:solidFill>
                  <a:schemeClr val="accent1">
                    <a:lumMod val="40000"/>
                    <a:lumOff val="60000"/>
                  </a:schemeClr>
                </a:solidFill>
                <a:effectLst>
                  <a:outerShdw blurRad="25500" dist="23000" dir="7020000" algn="tl">
                    <a:srgbClr val="000000">
                      <a:alpha val="50000"/>
                    </a:srgbClr>
                  </a:outerShdw>
                </a:effectLst>
              </a:rPr>
              <a:t> Του </a:t>
            </a:r>
            <a:r>
              <a:rPr lang="el-GR" b="1" u="sng" dirty="0">
                <a:ln w="18000">
                  <a:solidFill>
                    <a:schemeClr val="accent1">
                      <a:lumMod val="60000"/>
                      <a:lumOff val="40000"/>
                    </a:schemeClr>
                  </a:solidFill>
                  <a:prstDash val="solid"/>
                  <a:miter lim="800000"/>
                </a:ln>
                <a:solidFill>
                  <a:schemeClr val="accent1">
                    <a:lumMod val="40000"/>
                    <a:lumOff val="60000"/>
                  </a:schemeClr>
                </a:solidFill>
                <a:effectLst>
                  <a:outerShdw blurRad="25500" dist="23000" dir="7020000" algn="tl">
                    <a:srgbClr val="000000">
                      <a:alpha val="50000"/>
                    </a:srgbClr>
                  </a:outerShdw>
                </a:effectLst>
              </a:rPr>
              <a:t>καλού και του κακού</a:t>
            </a:r>
            <a:r>
              <a:rPr lang="el-GR" b="1" dirty="0">
                <a:ln w="18000">
                  <a:solidFill>
                    <a:schemeClr val="accent1">
                      <a:lumMod val="60000"/>
                      <a:lumOff val="40000"/>
                    </a:schemeClr>
                  </a:solidFill>
                  <a:prstDash val="solid"/>
                  <a:miter lim="800000"/>
                </a:ln>
                <a:solidFill>
                  <a:schemeClr val="accent1">
                    <a:lumMod val="40000"/>
                    <a:lumOff val="60000"/>
                  </a:schemeClr>
                </a:solidFill>
                <a:effectLst>
                  <a:outerShdw blurRad="25500" dist="23000" dir="7020000" algn="tl">
                    <a:srgbClr val="000000">
                      <a:alpha val="50000"/>
                    </a:srgbClr>
                  </a:outerShdw>
                </a:effectLst>
              </a:rPr>
              <a:t>: </a:t>
            </a:r>
            <a:r>
              <a:rPr lang="el-GR" dirty="0">
                <a:solidFill>
                  <a:schemeClr val="tx1">
                    <a:lumMod val="95000"/>
                    <a:lumOff val="5000"/>
                  </a:schemeClr>
                </a:solidFill>
              </a:rPr>
              <a:t>Μόλις ο Λεονάρντο ντα Βίντσι συνέλαβε την ιδέα του περίφημου πίνακα "Μυστικός Δείπνος" αντιμετώπισε μια μεγάλη δυσκολία : έπρεπε να ζωγραφίσει το </a:t>
            </a:r>
            <a:r>
              <a:rPr lang="el-GR" b="1" u="sng"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Καλό</a:t>
            </a:r>
            <a:r>
              <a:rPr lang="el-GR"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-με τη μορφή του </a:t>
            </a:r>
            <a:r>
              <a:rPr lang="el-GR" b="1" u="sng"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Ιησού</a:t>
            </a:r>
            <a:r>
              <a:rPr lang="el-GR" dirty="0">
                <a:solidFill>
                  <a:schemeClr val="tx1">
                    <a:lumMod val="95000"/>
                    <a:lumOff val="5000"/>
                  </a:schemeClr>
                </a:solidFill>
              </a:rPr>
              <a:t>- και το </a:t>
            </a:r>
            <a:r>
              <a:rPr lang="el-GR" b="1" u="sng"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κακό</a:t>
            </a:r>
            <a:r>
              <a:rPr lang="el-GR"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-με τη μορφή του</a:t>
            </a:r>
            <a:r>
              <a:rPr lang="el-GR" u="sng" dirty="0">
                <a:solidFill>
                  <a:schemeClr val="tx1">
                    <a:lumMod val="95000"/>
                    <a:lumOff val="5000"/>
                  </a:schemeClr>
                </a:solidFill>
                <a:effectLst>
                  <a:outerShdw blurRad="38100" dist="38100" dir="2700000" algn="tl">
                    <a:srgbClr val="000000">
                      <a:alpha val="43137"/>
                    </a:srgbClr>
                  </a:outerShdw>
                </a:effectLst>
              </a:rPr>
              <a:t> </a:t>
            </a:r>
            <a:r>
              <a:rPr lang="el-GR" b="1" u="sng"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Ιούδα</a:t>
            </a:r>
            <a:r>
              <a:rPr lang="el-GR" dirty="0">
                <a:solidFill>
                  <a:schemeClr val="tx1">
                    <a:lumMod val="95000"/>
                    <a:lumOff val="5000"/>
                  </a:schemeClr>
                </a:solidFill>
              </a:rPr>
              <a:t>. Διέκοψε την εργασία του στη μέση μέχρι να καταφέρει να βρει τα ιδανικά μοντέλα. Μια μέρα που άκουγε μια χορωδία, είδε </a:t>
            </a:r>
            <a:r>
              <a:rPr lang="el-GR" dirty="0" smtClean="0">
                <a:solidFill>
                  <a:schemeClr val="tx1">
                    <a:lumMod val="95000"/>
                    <a:lumOff val="5000"/>
                  </a:schemeClr>
                </a:solidFill>
              </a:rPr>
              <a:t>σ‘ ένα </a:t>
            </a:r>
            <a:r>
              <a:rPr lang="el-GR" dirty="0">
                <a:solidFill>
                  <a:schemeClr val="tx1">
                    <a:lumMod val="95000"/>
                    <a:lumOff val="5000"/>
                  </a:schemeClr>
                </a:solidFill>
              </a:rPr>
              <a:t>αγόρι την τέλεια μορφή του Χριστού. Τον κάλεσε στον ατελιέ του και αναπαρήγαγε τα χαρακτηριστικά του σε μελέτες και προσχέδια. Πέρασαν </a:t>
            </a:r>
            <a:r>
              <a:rPr lang="el-GR" b="1" u="sng"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τρία χρόνια</a:t>
            </a:r>
            <a:r>
              <a:rPr lang="el-GR" dirty="0">
                <a:solidFill>
                  <a:schemeClr val="tx1">
                    <a:lumMod val="95000"/>
                    <a:lumOff val="5000"/>
                  </a:schemeClr>
                </a:solidFill>
              </a:rPr>
              <a:t>. Ο "Μυστικός Δείπνος" ήταν σχεδόν έτοιμος - αλλά ο ντα Βίτσι δεν είχε ακόμη βρει το ιδανικό μοντέλο για τον Ιούδα.  Ο καρδινάλιος που ήταν υπεύθυνος για την εκκλησία άρχισε να τον πιέζει απαιτώντας να τελειώσει σύντομα την </a:t>
            </a:r>
            <a:r>
              <a:rPr lang="el-GR" dirty="0" smtClean="0">
                <a:solidFill>
                  <a:schemeClr val="tx1">
                    <a:lumMod val="95000"/>
                    <a:lumOff val="5000"/>
                  </a:schemeClr>
                </a:solidFill>
              </a:rPr>
              <a:t>τοιχογραφία . Ύστερα </a:t>
            </a:r>
            <a:r>
              <a:rPr lang="el-GR" dirty="0">
                <a:solidFill>
                  <a:schemeClr val="tx1">
                    <a:lumMod val="95000"/>
                    <a:lumOff val="5000"/>
                  </a:schemeClr>
                </a:solidFill>
              </a:rPr>
              <a:t>από έρευνα πολλών ημερών, ο ζωγράφος συνάντησε έναν</a:t>
            </a:r>
            <a:r>
              <a:rPr lang="el-GR" dirty="0">
                <a:solidFill>
                  <a:schemeClr val="accent2">
                    <a:lumMod val="75000"/>
                  </a:schemeClr>
                </a:solidFill>
              </a:rPr>
              <a:t> </a:t>
            </a:r>
            <a:r>
              <a:rPr lang="el-GR" b="1" u="sng"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νέο</a:t>
            </a:r>
            <a:r>
              <a:rPr lang="el-GR" b="1"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πρόωρα γερασμένο, κουρελή, </a:t>
            </a:r>
            <a:r>
              <a:rPr lang="el-GR" b="1" u="sng"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μεθύστακα</a:t>
            </a:r>
            <a:r>
              <a:rPr lang="el-GR" dirty="0">
                <a:solidFill>
                  <a:schemeClr val="tx1">
                    <a:lumMod val="95000"/>
                    <a:lumOff val="5000"/>
                  </a:schemeClr>
                </a:solidFill>
              </a:rPr>
              <a:t>, πεσμένο </a:t>
            </a:r>
            <a:r>
              <a:rPr lang="el-GR" dirty="0" smtClean="0">
                <a:solidFill>
                  <a:schemeClr val="tx1">
                    <a:lumMod val="95000"/>
                    <a:lumOff val="5000"/>
                  </a:schemeClr>
                </a:solidFill>
              </a:rPr>
              <a:t>σ‘ ένα </a:t>
            </a:r>
            <a:r>
              <a:rPr lang="el-GR" dirty="0">
                <a:solidFill>
                  <a:schemeClr val="tx1">
                    <a:lumMod val="95000"/>
                    <a:lumOff val="5000"/>
                  </a:schemeClr>
                </a:solidFill>
              </a:rPr>
              <a:t>χαντάκι. Με μεγάλη δυσκολία, οι βοηθοί του τον πήγαν μέχρι την εκκλησία, καθώς δεν προλάβαινε να κάνει προσχέδια</a:t>
            </a:r>
          </a:p>
          <a:p>
            <a:pPr algn="l"/>
            <a:endParaRPr lang="el-GR" dirty="0">
              <a:solidFill>
                <a:schemeClr val="tx1">
                  <a:lumMod val="95000"/>
                  <a:lumOff val="5000"/>
                </a:schemeClr>
              </a:solidFill>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611560" y="620688"/>
            <a:ext cx="7920880" cy="5688632"/>
          </a:xfrm>
        </p:spPr>
        <p:txBody>
          <a:bodyPr>
            <a:normAutofit fontScale="77500" lnSpcReduction="20000"/>
          </a:bodyPr>
          <a:lstStyle/>
          <a:p>
            <a:pPr algn="l"/>
            <a:r>
              <a:rPr lang="el-GR" dirty="0">
                <a:solidFill>
                  <a:schemeClr val="tx1">
                    <a:lumMod val="95000"/>
                    <a:lumOff val="5000"/>
                  </a:schemeClr>
                </a:solidFill>
              </a:rPr>
              <a:t>Ο ζητιάνος κουβαλήθηκε ως εκεί χωρίς να καταλαβαίνει ακριβώς τι του συμβαίνει : οι βοηθοί τον κρατούσαν όρθιο, ενώ ο ντα Βίτσι αντέγραφε τις </a:t>
            </a:r>
            <a:r>
              <a:rPr lang="el-GR" b="1" u="sng"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γραμμές της κακίας, της αμαρτίας, του εγωισμού, </a:t>
            </a:r>
            <a:r>
              <a:rPr lang="el-GR" dirty="0">
                <a:solidFill>
                  <a:schemeClr val="tx1">
                    <a:lumMod val="95000"/>
                    <a:lumOff val="5000"/>
                  </a:schemeClr>
                </a:solidFill>
              </a:rPr>
              <a:t>που ήταν τόσο καλά χαραγμένες στο πρόσωπό του.</a:t>
            </a:r>
          </a:p>
          <a:p>
            <a:pPr algn="l"/>
            <a:r>
              <a:rPr lang="el-GR" dirty="0">
                <a:solidFill>
                  <a:schemeClr val="tx1">
                    <a:lumMod val="95000"/>
                    <a:lumOff val="5000"/>
                  </a:schemeClr>
                </a:solidFill>
              </a:rPr>
              <a:t>Όταν τελείωσε, ο ζητιάνος -που είχε συνέλθει κάπως από το μεθύσι του- άνοιξε τα μάτια και παρατήρησε τη ζωγραφιά μπροστά του. Και είπε με ανάμεικτη έκπληξη και θλίψη !</a:t>
            </a:r>
          </a:p>
          <a:p>
            <a:pPr algn="l"/>
            <a:r>
              <a:rPr lang="el-GR" b="1" u="sng"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 "Την έχω ξαναδεί αυτή τη ζωγραφιά!"</a:t>
            </a:r>
          </a:p>
          <a:p>
            <a:pPr algn="l"/>
            <a:r>
              <a:rPr lang="el-GR" dirty="0">
                <a:solidFill>
                  <a:schemeClr val="tx1">
                    <a:lumMod val="95000"/>
                    <a:lumOff val="5000"/>
                  </a:schemeClr>
                </a:solidFill>
              </a:rPr>
              <a:t>- "Πότε;", ρώτησε έκπληκτος ο ντα Βίτσι.</a:t>
            </a:r>
          </a:p>
          <a:p>
            <a:pPr algn="l"/>
            <a:r>
              <a:rPr lang="el-GR" dirty="0">
                <a:solidFill>
                  <a:schemeClr val="tx1">
                    <a:lumMod val="95000"/>
                    <a:lumOff val="5000"/>
                  </a:schemeClr>
                </a:solidFill>
              </a:rPr>
              <a:t>- "Πριν από τρία χρόνια, πριν χάσω όλο μου το βιος. Εκείνη την εποχή τραγουδούσα σε χορωδία, έκανα μια ζωή γεμάτη όνειρα και ο ζωγράφος με κάλεσε να κάνω το μοντέλο για το πρόσωπο του Χριστού".</a:t>
            </a:r>
          </a:p>
          <a:p>
            <a:pPr algn="l"/>
            <a:r>
              <a:rPr lang="el-GR" dirty="0">
                <a:solidFill>
                  <a:schemeClr val="tx1">
                    <a:lumMod val="95000"/>
                    <a:lumOff val="5000"/>
                  </a:schemeClr>
                </a:solidFill>
              </a:rPr>
              <a:t>Τελικά : </a:t>
            </a:r>
          </a:p>
          <a:p>
            <a:pPr algn="l"/>
            <a:r>
              <a:rPr lang="el-GR" b="1" u="sng"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"Το Καλό και το Καλό έχουν το ίδιο πρόσωπο. Όλα εξαρτώνται από την εποχή που διασταυρώνεται ο δρόμος του με εκείνον του ανθρώπου".</a:t>
            </a:r>
          </a:p>
          <a:p>
            <a:pPr algn="l"/>
            <a:endParaRPr lang="el-GR" dirty="0">
              <a:solidFill>
                <a:schemeClr val="tx1">
                  <a:lumMod val="95000"/>
                  <a:lumOff val="5000"/>
                </a:schemeClr>
              </a:solidFill>
            </a:endParaRP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323528" y="404664"/>
            <a:ext cx="8136904" cy="2448272"/>
          </a:xfrm>
        </p:spPr>
        <p:txBody>
          <a:bodyPr>
            <a:normAutofit fontScale="77500" lnSpcReduction="20000"/>
          </a:bodyPr>
          <a:lstStyle/>
          <a:p>
            <a:pPr algn="l">
              <a:buFont typeface="Arial" pitchFamily="34" charset="0"/>
              <a:buChar char="•"/>
            </a:pPr>
            <a:r>
              <a:rPr lang="el-GR" sz="3400" b="1" u="sng" dirty="0" smtClean="0">
                <a:solidFill>
                  <a:schemeClr val="accent2">
                    <a:lumMod val="60000"/>
                    <a:lumOff val="40000"/>
                  </a:schemeClr>
                </a:solidFill>
              </a:rPr>
              <a:t> </a:t>
            </a:r>
            <a:r>
              <a:rPr lang="el-GR" b="1" u="sng" dirty="0" smtClean="0">
                <a:ln w="18000">
                  <a:solidFill>
                    <a:schemeClr val="accent1">
                      <a:lumMod val="60000"/>
                      <a:lumOff val="40000"/>
                    </a:schemeClr>
                  </a:solidFill>
                  <a:prstDash val="solid"/>
                  <a:miter lim="800000"/>
                </a:ln>
                <a:solidFill>
                  <a:schemeClr val="accent1">
                    <a:lumMod val="40000"/>
                    <a:lumOff val="60000"/>
                  </a:schemeClr>
                </a:solidFill>
                <a:effectLst>
                  <a:outerShdw blurRad="25500" dist="23000" dir="7020000" algn="tl">
                    <a:srgbClr val="000000">
                      <a:alpha val="50000"/>
                    </a:srgbClr>
                  </a:outerShdw>
                </a:effectLst>
              </a:rPr>
              <a:t>Εμφάνιση</a:t>
            </a:r>
            <a:r>
              <a:rPr lang="en-US" sz="3400" b="1" u="sng" dirty="0" smtClean="0">
                <a:ln>
                  <a:solidFill>
                    <a:schemeClr val="accent1">
                      <a:lumMod val="60000"/>
                      <a:lumOff val="40000"/>
                    </a:schemeClr>
                  </a:solidFill>
                </a:ln>
                <a:solidFill>
                  <a:schemeClr val="accent2">
                    <a:lumMod val="60000"/>
                    <a:lumOff val="40000"/>
                  </a:schemeClr>
                </a:solidFill>
              </a:rPr>
              <a:t> </a:t>
            </a:r>
            <a:r>
              <a:rPr lang="el-GR" b="1" u="sng" dirty="0" err="1" smtClean="0">
                <a:ln w="18000">
                  <a:solidFill>
                    <a:schemeClr val="accent1">
                      <a:lumMod val="60000"/>
                      <a:lumOff val="40000"/>
                    </a:schemeClr>
                  </a:solidFill>
                  <a:prstDash val="solid"/>
                  <a:miter lim="800000"/>
                </a:ln>
                <a:solidFill>
                  <a:schemeClr val="accent1">
                    <a:lumMod val="40000"/>
                    <a:lumOff val="60000"/>
                  </a:schemeClr>
                </a:solidFill>
                <a:effectLst>
                  <a:outerShdw blurRad="25500" dist="23000" dir="7020000" algn="tl">
                    <a:srgbClr val="000000">
                      <a:alpha val="50000"/>
                    </a:srgbClr>
                  </a:outerShdw>
                </a:effectLst>
              </a:rPr>
              <a:t>Da</a:t>
            </a:r>
            <a:r>
              <a:rPr lang="el-GR" sz="3400" b="1" u="sng" dirty="0" smtClean="0">
                <a:ln>
                  <a:solidFill>
                    <a:schemeClr val="accent1">
                      <a:lumMod val="60000"/>
                      <a:lumOff val="40000"/>
                    </a:schemeClr>
                  </a:solidFill>
                </a:ln>
                <a:solidFill>
                  <a:schemeClr val="accent2">
                    <a:lumMod val="60000"/>
                    <a:lumOff val="40000"/>
                  </a:schemeClr>
                </a:solidFill>
              </a:rPr>
              <a:t> </a:t>
            </a:r>
            <a:r>
              <a:rPr lang="el-GR" b="1" u="sng" dirty="0" err="1">
                <a:ln w="18000">
                  <a:solidFill>
                    <a:schemeClr val="accent1">
                      <a:lumMod val="60000"/>
                      <a:lumOff val="40000"/>
                    </a:schemeClr>
                  </a:solidFill>
                  <a:prstDash val="solid"/>
                  <a:miter lim="800000"/>
                </a:ln>
                <a:solidFill>
                  <a:schemeClr val="accent1">
                    <a:lumMod val="40000"/>
                    <a:lumOff val="60000"/>
                  </a:schemeClr>
                </a:solidFill>
                <a:effectLst>
                  <a:outerShdw blurRad="25500" dist="23000" dir="7020000" algn="tl">
                    <a:srgbClr val="000000">
                      <a:alpha val="50000"/>
                    </a:srgbClr>
                  </a:outerShdw>
                </a:effectLst>
              </a:rPr>
              <a:t>Vinci</a:t>
            </a:r>
            <a:r>
              <a:rPr lang="el-GR" sz="3400" b="1" u="sng" dirty="0">
                <a:ln>
                  <a:solidFill>
                    <a:schemeClr val="accent1">
                      <a:lumMod val="60000"/>
                      <a:lumOff val="40000"/>
                    </a:schemeClr>
                  </a:solidFill>
                </a:ln>
                <a:solidFill>
                  <a:schemeClr val="accent2">
                    <a:lumMod val="60000"/>
                    <a:lumOff val="40000"/>
                  </a:schemeClr>
                </a:solidFill>
              </a:rPr>
              <a:t> </a:t>
            </a:r>
            <a:r>
              <a:rPr lang="el-GR" b="1" u="sng" dirty="0" smtClean="0">
                <a:ln w="18000">
                  <a:solidFill>
                    <a:schemeClr val="accent1">
                      <a:lumMod val="60000"/>
                      <a:lumOff val="40000"/>
                    </a:schemeClr>
                  </a:solidFill>
                  <a:prstDash val="solid"/>
                  <a:miter lim="800000"/>
                </a:ln>
                <a:solidFill>
                  <a:schemeClr val="accent1">
                    <a:lumMod val="40000"/>
                    <a:lumOff val="60000"/>
                  </a:schemeClr>
                </a:solidFill>
                <a:effectLst>
                  <a:outerShdw blurRad="25500" dist="23000" dir="7020000" algn="tl">
                    <a:srgbClr val="000000">
                      <a:alpha val="50000"/>
                    </a:srgbClr>
                  </a:outerShdw>
                </a:effectLst>
              </a:rPr>
              <a:t>στον</a:t>
            </a:r>
            <a:r>
              <a:rPr lang="el-GR" sz="3400" b="1" u="sng" dirty="0" smtClean="0">
                <a:ln>
                  <a:solidFill>
                    <a:schemeClr val="accent1">
                      <a:lumMod val="60000"/>
                      <a:lumOff val="40000"/>
                    </a:schemeClr>
                  </a:solidFill>
                </a:ln>
                <a:solidFill>
                  <a:schemeClr val="accent2">
                    <a:lumMod val="60000"/>
                    <a:lumOff val="40000"/>
                  </a:schemeClr>
                </a:solidFill>
              </a:rPr>
              <a:t> </a:t>
            </a:r>
            <a:r>
              <a:rPr lang="el-GR" b="1" u="sng" dirty="0" smtClean="0">
                <a:ln w="18000">
                  <a:solidFill>
                    <a:schemeClr val="accent1">
                      <a:lumMod val="60000"/>
                      <a:lumOff val="40000"/>
                    </a:schemeClr>
                  </a:solidFill>
                  <a:prstDash val="solid"/>
                  <a:miter lim="800000"/>
                </a:ln>
                <a:solidFill>
                  <a:schemeClr val="accent1">
                    <a:lumMod val="40000"/>
                    <a:lumOff val="60000"/>
                  </a:schemeClr>
                </a:solidFill>
                <a:effectLst>
                  <a:outerShdw blurRad="25500" dist="23000" dir="7020000" algn="tl">
                    <a:srgbClr val="000000">
                      <a:alpha val="50000"/>
                    </a:srgbClr>
                  </a:outerShdw>
                </a:effectLst>
              </a:rPr>
              <a:t>πίνακα</a:t>
            </a:r>
            <a:r>
              <a:rPr lang="el-GR" sz="3400" b="1" u="sng" dirty="0" smtClean="0">
                <a:ln>
                  <a:solidFill>
                    <a:schemeClr val="accent1">
                      <a:lumMod val="60000"/>
                      <a:lumOff val="40000"/>
                    </a:schemeClr>
                  </a:solidFill>
                </a:ln>
                <a:solidFill>
                  <a:schemeClr val="accent2">
                    <a:lumMod val="60000"/>
                    <a:lumOff val="40000"/>
                  </a:schemeClr>
                </a:solidFill>
              </a:rPr>
              <a:t> </a:t>
            </a:r>
            <a:r>
              <a:rPr lang="el-GR" sz="3100" dirty="0" smtClean="0">
                <a:ln>
                  <a:solidFill>
                    <a:schemeClr val="accent1">
                      <a:lumMod val="60000"/>
                      <a:lumOff val="40000"/>
                    </a:schemeClr>
                  </a:solidFill>
                </a:ln>
                <a:solidFill>
                  <a:schemeClr val="accent2">
                    <a:lumMod val="60000"/>
                    <a:lumOff val="40000"/>
                  </a:schemeClr>
                </a:solidFill>
              </a:rPr>
              <a:t>:</a:t>
            </a:r>
            <a:r>
              <a:rPr lang="el-GR" sz="3400" b="1" dirty="0" smtClean="0">
                <a:ln>
                  <a:solidFill>
                    <a:schemeClr val="accent1">
                      <a:lumMod val="60000"/>
                      <a:lumOff val="40000"/>
                    </a:schemeClr>
                  </a:solidFill>
                </a:ln>
                <a:solidFill>
                  <a:schemeClr val="accent2">
                    <a:lumMod val="60000"/>
                    <a:lumOff val="40000"/>
                  </a:schemeClr>
                </a:solidFill>
              </a:rPr>
              <a:t> </a:t>
            </a:r>
            <a:r>
              <a:rPr lang="el-GR" sz="1900" dirty="0" smtClean="0">
                <a:solidFill>
                  <a:schemeClr val="tx1">
                    <a:lumMod val="95000"/>
                    <a:lumOff val="5000"/>
                  </a:schemeClr>
                </a:solidFill>
              </a:rPr>
              <a:t>Υποψίες</a:t>
            </a:r>
            <a:r>
              <a:rPr lang="en-US" sz="3400" b="1" dirty="0" smtClean="0">
                <a:solidFill>
                  <a:schemeClr val="tx1">
                    <a:lumMod val="95000"/>
                    <a:lumOff val="5000"/>
                  </a:schemeClr>
                </a:solidFill>
              </a:rPr>
              <a:t> </a:t>
            </a:r>
            <a:r>
              <a:rPr lang="el-GR" dirty="0" smtClean="0">
                <a:solidFill>
                  <a:schemeClr val="tx1">
                    <a:lumMod val="95000"/>
                    <a:lumOff val="5000"/>
                  </a:schemeClr>
                </a:solidFill>
              </a:rPr>
              <a:t>ότι </a:t>
            </a:r>
            <a:r>
              <a:rPr lang="el-GR" dirty="0">
                <a:solidFill>
                  <a:schemeClr val="tx1">
                    <a:lumMod val="95000"/>
                    <a:lumOff val="5000"/>
                  </a:schemeClr>
                </a:solidFill>
              </a:rPr>
              <a:t>μπορεί να έχει τοποθετήσει την εικόνα </a:t>
            </a:r>
            <a:r>
              <a:rPr lang="el-GR" dirty="0" smtClean="0">
                <a:solidFill>
                  <a:schemeClr val="tx1">
                    <a:lumMod val="95000"/>
                    <a:lumOff val="5000"/>
                  </a:schemeClr>
                </a:solidFill>
              </a:rPr>
              <a:t>του </a:t>
            </a:r>
            <a:r>
              <a:rPr lang="el-GR" dirty="0">
                <a:solidFill>
                  <a:schemeClr val="tx1">
                    <a:lumMod val="95000"/>
                    <a:lumOff val="5000"/>
                  </a:schemeClr>
                </a:solidFill>
              </a:rPr>
              <a:t>σε ένα από τα αριστουργήματά του, και μάλιστα στον διάσημο «Μυστικό Δείπνο» διότι δεν έχει  αφήσει καμία αυτοπροσωπογραφία του από τα νεανικά του χρόνια. Φημολογείται ότι έχει ζωγραφίσει το είδωλό του </a:t>
            </a:r>
            <a:r>
              <a:rPr lang="el-GR" b="1" u="sng"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στο </a:t>
            </a:r>
            <a:r>
              <a:rPr lang="el-GR" b="1" u="sng"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πρόσωπο </a:t>
            </a:r>
            <a:r>
              <a:rPr lang="el-GR" b="1" u="sng" dirty="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rPr>
              <a:t>του Θωμά</a:t>
            </a:r>
            <a:r>
              <a:rPr lang="el-GR" dirty="0">
                <a:solidFill>
                  <a:schemeClr val="tx1">
                    <a:lumMod val="95000"/>
                    <a:lumOff val="5000"/>
                  </a:schemeClr>
                </a:solidFill>
              </a:rPr>
              <a:t>, κάτι που προκύπτει από την χειρονομία του Θωμά. Όμως κάτι τέτοιο δεν μπορεί να ευσταθεί, καθώς ο </a:t>
            </a:r>
            <a:r>
              <a:rPr lang="el-GR" dirty="0" err="1">
                <a:solidFill>
                  <a:schemeClr val="tx1">
                    <a:lumMod val="95000"/>
                    <a:lumOff val="5000"/>
                  </a:schemeClr>
                </a:solidFill>
              </a:rPr>
              <a:t>Da</a:t>
            </a:r>
            <a:r>
              <a:rPr lang="el-GR" dirty="0">
                <a:solidFill>
                  <a:schemeClr val="tx1">
                    <a:lumMod val="95000"/>
                    <a:lumOff val="5000"/>
                  </a:schemeClr>
                </a:solidFill>
              </a:rPr>
              <a:t> </a:t>
            </a:r>
            <a:r>
              <a:rPr lang="el-GR" dirty="0" err="1">
                <a:solidFill>
                  <a:schemeClr val="tx1">
                    <a:lumMod val="95000"/>
                    <a:lumOff val="5000"/>
                  </a:schemeClr>
                </a:solidFill>
              </a:rPr>
              <a:t>Vinci</a:t>
            </a:r>
            <a:r>
              <a:rPr lang="el-GR" dirty="0">
                <a:solidFill>
                  <a:schemeClr val="tx1">
                    <a:lumMod val="95000"/>
                    <a:lumOff val="5000"/>
                  </a:schemeClr>
                </a:solidFill>
              </a:rPr>
              <a:t> είναι ''πρόσωπο του διαλόγου'' σε αντίθεση με τον </a:t>
            </a:r>
            <a:r>
              <a:rPr lang="el-GR" dirty="0" smtClean="0">
                <a:solidFill>
                  <a:schemeClr val="tx1">
                    <a:lumMod val="95000"/>
                    <a:lumOff val="5000"/>
                  </a:schemeClr>
                </a:solidFill>
              </a:rPr>
              <a:t>Θωμά.</a:t>
            </a:r>
            <a:endParaRPr lang="el-GR" dirty="0">
              <a:solidFill>
                <a:schemeClr val="tx1">
                  <a:lumMod val="95000"/>
                  <a:lumOff val="5000"/>
                </a:schemeClr>
              </a:solidFill>
            </a:endParaRPr>
          </a:p>
          <a:p>
            <a:pPr algn="l"/>
            <a:endParaRPr lang="el-GR" dirty="0">
              <a:solidFill>
                <a:schemeClr val="tx1">
                  <a:lumMod val="95000"/>
                  <a:lumOff val="5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1475656" y="2852936"/>
            <a:ext cx="5543550" cy="3421063"/>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7584" y="0"/>
            <a:ext cx="7268344" cy="1181993"/>
          </a:xfrm>
        </p:spPr>
        <p:txBody>
          <a:bodyPr vert="horz" lIns="45720" rIns="45720" bIns="45720" anchor="b">
            <a:normAutofit/>
          </a:bodyPr>
          <a:lstStyle/>
          <a:p>
            <a:pPr lvl="1" algn="ctr" rtl="0">
              <a:spcBef>
                <a:spcPct val="0"/>
              </a:spcBef>
            </a:pPr>
            <a:r>
              <a:rPr lang="el-GR" sz="4100" b="1" kern="120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Βιβλιογραφία</a:t>
            </a:r>
          </a:p>
        </p:txBody>
      </p:sp>
      <p:sp>
        <p:nvSpPr>
          <p:cNvPr id="3" name="2 - Υπότιτλος"/>
          <p:cNvSpPr>
            <a:spLocks noGrp="1"/>
          </p:cNvSpPr>
          <p:nvPr>
            <p:ph type="subTitle" idx="1"/>
          </p:nvPr>
        </p:nvSpPr>
        <p:spPr>
          <a:xfrm>
            <a:off x="467544" y="2132856"/>
            <a:ext cx="7344816" cy="3528392"/>
          </a:xfrm>
        </p:spPr>
        <p:txBody>
          <a:bodyPr>
            <a:normAutofit/>
          </a:bodyPr>
          <a:lstStyle/>
          <a:p>
            <a:pPr algn="l"/>
            <a:r>
              <a:rPr lang="en-US" dirty="0" smtClean="0">
                <a:solidFill>
                  <a:schemeClr val="accent6">
                    <a:lumMod val="75000"/>
                  </a:schemeClr>
                </a:solidFill>
                <a:hlinkClick r:id="rId2"/>
              </a:rPr>
              <a:t>http://thesecretrealtruth.blogspot.com</a:t>
            </a:r>
            <a:endParaRPr lang="en-US" dirty="0" smtClean="0">
              <a:solidFill>
                <a:schemeClr val="accent6">
                  <a:lumMod val="75000"/>
                </a:schemeClr>
              </a:solidFill>
            </a:endParaRPr>
          </a:p>
          <a:p>
            <a:pPr algn="l"/>
            <a:r>
              <a:rPr lang="en-US" dirty="0" smtClean="0">
                <a:solidFill>
                  <a:schemeClr val="accent6">
                    <a:lumMod val="75000"/>
                  </a:schemeClr>
                </a:solidFill>
                <a:hlinkClick r:id="rId3"/>
              </a:rPr>
              <a:t>http://afierwmata.blogspot.gr</a:t>
            </a:r>
            <a:endParaRPr lang="en-US" dirty="0" smtClean="0">
              <a:solidFill>
                <a:schemeClr val="accent6">
                  <a:lumMod val="75000"/>
                </a:schemeClr>
              </a:solidFill>
            </a:endParaRPr>
          </a:p>
          <a:p>
            <a:pPr algn="l"/>
            <a:r>
              <a:rPr lang="en-US" dirty="0" smtClean="0">
                <a:solidFill>
                  <a:schemeClr val="accent6">
                    <a:lumMod val="75000"/>
                  </a:schemeClr>
                </a:solidFill>
                <a:hlinkClick r:id="rId4"/>
              </a:rPr>
              <a:t>http://anthropinessxeseis.blogspot.gr</a:t>
            </a:r>
            <a:endParaRPr lang="en-US" dirty="0" smtClean="0">
              <a:solidFill>
                <a:schemeClr val="accent6">
                  <a:lumMod val="75000"/>
                </a:schemeClr>
              </a:solidFill>
            </a:endParaRPr>
          </a:p>
          <a:p>
            <a:pPr algn="l"/>
            <a:r>
              <a:rPr lang="en-US" dirty="0" smtClean="0">
                <a:solidFill>
                  <a:schemeClr val="accent6">
                    <a:lumMod val="75000"/>
                  </a:schemeClr>
                </a:solidFill>
                <a:hlinkClick r:id="rId5"/>
              </a:rPr>
              <a:t>http://2.bp.blogspot.com</a:t>
            </a:r>
            <a:endParaRPr lang="en-US" dirty="0" smtClean="0">
              <a:solidFill>
                <a:schemeClr val="accent6">
                  <a:lumMod val="75000"/>
                </a:schemeClr>
              </a:solidFill>
            </a:endParaRPr>
          </a:p>
          <a:p>
            <a:pPr algn="l"/>
            <a:r>
              <a:rPr lang="en-US" dirty="0" smtClean="0">
                <a:solidFill>
                  <a:schemeClr val="accent6">
                    <a:lumMod val="75000"/>
                  </a:schemeClr>
                </a:solidFill>
                <a:hlinkClick r:id="rId6"/>
              </a:rPr>
              <a:t>http://perierga.gr</a:t>
            </a:r>
            <a:endParaRPr lang="en-US" dirty="0" smtClean="0">
              <a:solidFill>
                <a:schemeClr val="accent6">
                  <a:lumMod val="75000"/>
                </a:schemeClr>
              </a:solidFill>
            </a:endParaRPr>
          </a:p>
          <a:p>
            <a:pPr algn="l"/>
            <a:r>
              <a:rPr lang="en-US" dirty="0" smtClean="0">
                <a:solidFill>
                  <a:schemeClr val="accent6">
                    <a:lumMod val="75000"/>
                  </a:schemeClr>
                </a:solidFill>
                <a:hlinkClick r:id="rId7"/>
              </a:rPr>
              <a:t>http://www.fimes.gr</a:t>
            </a:r>
            <a:endParaRPr lang="en-US" dirty="0" smtClean="0">
              <a:solidFill>
                <a:schemeClr val="accent6">
                  <a:lumMod val="75000"/>
                </a:schemeClr>
              </a:solidFill>
            </a:endParaRPr>
          </a:p>
          <a:p>
            <a:pPr algn="l"/>
            <a:r>
              <a:rPr lang="en-US" dirty="0" smtClean="0">
                <a:solidFill>
                  <a:schemeClr val="accent6">
                    <a:lumMod val="75000"/>
                  </a:schemeClr>
                </a:solidFill>
                <a:hlinkClick r:id="rId8"/>
              </a:rPr>
              <a:t>http://el.wikipedia.org</a:t>
            </a:r>
            <a:endParaRPr lang="el-GR" dirty="0" smtClean="0">
              <a:solidFill>
                <a:schemeClr val="accent6">
                  <a:lumMod val="75000"/>
                </a:schemeClr>
              </a:solidFill>
            </a:endParaRPr>
          </a:p>
          <a:p>
            <a:pPr algn="l"/>
            <a:endParaRPr lang="en-US" dirty="0" smtClean="0">
              <a:solidFill>
                <a:schemeClr val="accent6">
                  <a:lumMod val="75000"/>
                </a:schemeClr>
              </a:solidFill>
            </a:endParaRPr>
          </a:p>
          <a:p>
            <a:pPr algn="l"/>
            <a:endParaRPr lang="en-US" dirty="0">
              <a:solidFill>
                <a:schemeClr val="accent6">
                  <a:lumMod val="75000"/>
                </a:schemeClr>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1219200"/>
          </a:xfrm>
          <a:ln w="6350" cap="rnd">
            <a:noFill/>
          </a:ln>
        </p:spPr>
        <p:txBody>
          <a:bodyPr vert="horz" anchor="b" anchorCtr="0">
            <a:normAutofit/>
          </a:bodyPr>
          <a:lstStyle/>
          <a:p>
            <a:pPr algn="ctr"/>
            <a:r>
              <a:rPr lang="el-GR" sz="4800" b="1"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Λεονάρντο Ντα Βίντσι</a:t>
            </a:r>
          </a:p>
        </p:txBody>
      </p:sp>
      <p:sp>
        <p:nvSpPr>
          <p:cNvPr id="3" name="2 - Θέση περιεχομένου"/>
          <p:cNvSpPr>
            <a:spLocks noGrp="1"/>
          </p:cNvSpPr>
          <p:nvPr>
            <p:ph sz="half" idx="1"/>
          </p:nvPr>
        </p:nvSpPr>
        <p:spPr>
          <a:xfrm>
            <a:off x="683568" y="1268760"/>
            <a:ext cx="3931920" cy="4389120"/>
          </a:xfrm>
        </p:spPr>
        <p:txBody>
          <a:bodyPr>
            <a:normAutofit fontScale="70000" lnSpcReduction="20000"/>
          </a:bodyPr>
          <a:lstStyle/>
          <a:p>
            <a:r>
              <a:rPr lang="el-GR" dirty="0"/>
              <a:t>Ο</a:t>
            </a:r>
            <a:r>
              <a:rPr lang="el-GR" u="sng" dirty="0"/>
              <a:t> </a:t>
            </a:r>
            <a:r>
              <a:rPr lang="el-GR" b="1" u="sng" dirty="0"/>
              <a:t>Λεονάρντο ντα Βίντσι </a:t>
            </a:r>
            <a:r>
              <a:rPr lang="el-GR" u="sng" dirty="0"/>
              <a:t>(15 Απριλίου 1452 — 2 Μαΐου 1519) </a:t>
            </a:r>
            <a:r>
              <a:rPr lang="el-GR" dirty="0"/>
              <a:t>ήταν Ιταλός αρχιτέκτονας, ζωγράφος, γλύπτης, μουσικός, εφευρέτης, μηχανικός, ανατόμος, γεωμέτρης και επιστήμονας που έζησε την περίοδο της Αναγέννησης.</a:t>
            </a:r>
          </a:p>
          <a:p>
            <a:r>
              <a:rPr lang="el-GR" dirty="0"/>
              <a:t>Θεωρείται αρχετυπική μορφή του </a:t>
            </a:r>
            <a:r>
              <a:rPr lang="el-GR" i="1" u="sng" dirty="0"/>
              <a:t>Αναγεννησιακού Ουμανιστή, </a:t>
            </a:r>
            <a:r>
              <a:rPr lang="el-GR" dirty="0"/>
              <a:t>του Αναγεννησιακού καλλιτέχνη,</a:t>
            </a:r>
            <a:r>
              <a:rPr lang="el-GR" i="1" u="sng" dirty="0"/>
              <a:t> </a:t>
            </a:r>
            <a:r>
              <a:rPr lang="el-GR" i="1" u="sng" dirty="0" err="1"/>
              <a:t>Homo</a:t>
            </a:r>
            <a:r>
              <a:rPr lang="el-GR" i="1" u="sng" dirty="0"/>
              <a:t> </a:t>
            </a:r>
            <a:r>
              <a:rPr lang="el-GR" i="1" u="sng" dirty="0" err="1"/>
              <a:t>Universalis</a:t>
            </a:r>
            <a:r>
              <a:rPr lang="el-GR" dirty="0"/>
              <a:t> και μια ιδιοφυής προσωπικότητα. Μεταξύ των πιο διάσημων έργων του βρίσκονται η Μόνα Λίζα και ο Μυστικός Δείπνος.</a:t>
            </a:r>
          </a:p>
          <a:p>
            <a:endParaRPr lang="el-GR" dirty="0"/>
          </a:p>
        </p:txBody>
      </p:sp>
      <p:pic>
        <p:nvPicPr>
          <p:cNvPr id="2050" name="Picture 2"/>
          <p:cNvPicPr>
            <a:picLocks noGrp="1" noChangeAspect="1" noChangeArrowheads="1"/>
          </p:cNvPicPr>
          <p:nvPr>
            <p:ph sz="half" idx="2"/>
          </p:nvPr>
        </p:nvPicPr>
        <p:blipFill>
          <a:blip r:embed="rId2" cstate="print"/>
          <a:stretch>
            <a:fillRect/>
          </a:stretch>
        </p:blipFill>
        <p:spPr bwMode="auto">
          <a:xfrm>
            <a:off x="4932040" y="1268760"/>
            <a:ext cx="3480081" cy="4389438"/>
          </a:xfrm>
          <a:prstGeom prst="rect">
            <a:avLst/>
          </a:prstGeom>
          <a:ln>
            <a:noFill/>
          </a:ln>
          <a:effectLst>
            <a:outerShdw blurRad="190500" algn="tl" rotWithShape="0">
              <a:srgbClr val="000000">
                <a:alpha val="70000"/>
              </a:srgbClr>
            </a:outerShdw>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0"/>
            <a:ext cx="7272808" cy="1181993"/>
          </a:xfrm>
        </p:spPr>
        <p:txBody>
          <a:bodyPr vert="horz" anchor="b">
            <a:normAutofit/>
          </a:bodyPr>
          <a:lstStyle/>
          <a:p>
            <a:pPr algn="ctr"/>
            <a:r>
              <a:rPr lang="el-GR" b="1" spc="100" dirty="0">
                <a:ln w="18000">
                  <a:solidFill>
                    <a:schemeClr val="bg2">
                      <a:lumMod val="50000"/>
                    </a:schemeClr>
                  </a:solidFill>
                  <a:prstDash val="solid"/>
                </a:ln>
                <a:solidFill>
                  <a:schemeClr val="accent2">
                    <a:lumMod val="60000"/>
                    <a:lumOff val="40000"/>
                  </a:schemeClr>
                </a:solidFill>
                <a:effectLst>
                  <a:innerShdw blurRad="63500" dist="50800" dir="13500000">
                    <a:prstClr val="black">
                      <a:alpha val="50000"/>
                    </a:prstClr>
                  </a:innerShdw>
                  <a:reflection blurRad="6350" stA="55000" endA="300" endPos="45500" dir="5400000" sy="-100000" algn="bl" rotWithShape="0"/>
                </a:effectLst>
              </a:rPr>
              <a:t>Μυστικός </a:t>
            </a:r>
            <a:r>
              <a:rPr lang="el-GR" b="1" spc="100" dirty="0" smtClean="0">
                <a:ln w="18000">
                  <a:solidFill>
                    <a:schemeClr val="bg2">
                      <a:lumMod val="50000"/>
                    </a:schemeClr>
                  </a:solidFill>
                  <a:prstDash val="solid"/>
                </a:ln>
                <a:solidFill>
                  <a:schemeClr val="accent2">
                    <a:lumMod val="60000"/>
                    <a:lumOff val="40000"/>
                  </a:schemeClr>
                </a:solidFill>
                <a:effectLst>
                  <a:innerShdw blurRad="63500" dist="50800" dir="13500000">
                    <a:prstClr val="black">
                      <a:alpha val="50000"/>
                    </a:prstClr>
                  </a:innerShdw>
                  <a:reflection blurRad="6350" stA="55000" endA="300" endPos="45500" dir="5400000" sy="-100000" algn="bl" rotWithShape="0"/>
                </a:effectLst>
              </a:rPr>
              <a:t>Δείπνος</a:t>
            </a:r>
            <a:endParaRPr lang="el-GR" b="1" spc="100" dirty="0">
              <a:ln w="18000">
                <a:solidFill>
                  <a:schemeClr val="bg2">
                    <a:lumMod val="50000"/>
                  </a:schemeClr>
                </a:solidFill>
                <a:prstDash val="solid"/>
              </a:ln>
              <a:solidFill>
                <a:schemeClr val="accent2">
                  <a:lumMod val="60000"/>
                  <a:lumOff val="40000"/>
                </a:schemeClr>
              </a:solidFill>
              <a:effectLst>
                <a:innerShdw blurRad="63500" dist="50800" dir="13500000">
                  <a:prstClr val="black">
                    <a:alpha val="50000"/>
                  </a:prstClr>
                </a:innerShdw>
                <a:reflection blurRad="6350" stA="55000" endA="300" endPos="45500" dir="5400000" sy="-100000" algn="bl" rotWithShape="0"/>
              </a:effectLst>
            </a:endParaRPr>
          </a:p>
        </p:txBody>
      </p:sp>
      <p:sp>
        <p:nvSpPr>
          <p:cNvPr id="3" name="2 - Υπότιτλος"/>
          <p:cNvSpPr>
            <a:spLocks noGrp="1"/>
          </p:cNvSpPr>
          <p:nvPr>
            <p:ph type="subTitle" idx="1"/>
          </p:nvPr>
        </p:nvSpPr>
        <p:spPr>
          <a:xfrm>
            <a:off x="251520" y="1772816"/>
            <a:ext cx="8496944" cy="4680520"/>
          </a:xfrm>
        </p:spPr>
        <p:txBody>
          <a:bodyPr>
            <a:normAutofit fontScale="85000" lnSpcReduction="20000"/>
          </a:bodyPr>
          <a:lstStyle/>
          <a:p>
            <a:r>
              <a:rPr lang="el-GR" dirty="0">
                <a:solidFill>
                  <a:schemeClr val="tx1">
                    <a:lumMod val="95000"/>
                    <a:lumOff val="5000"/>
                  </a:schemeClr>
                </a:solidFill>
                <a:latin typeface="+mj-lt"/>
              </a:rPr>
              <a:t>Ο</a:t>
            </a:r>
            <a:r>
              <a:rPr lang="el-GR" dirty="0">
                <a:solidFill>
                  <a:schemeClr val="tx1">
                    <a:lumMod val="95000"/>
                    <a:lumOff val="5000"/>
                  </a:schemeClr>
                </a:solidFill>
                <a:effectLst>
                  <a:outerShdw blurRad="38100" dist="38100" dir="2700000" algn="tl">
                    <a:srgbClr val="000000">
                      <a:alpha val="43137"/>
                    </a:srgbClr>
                  </a:outerShdw>
                </a:effectLst>
                <a:latin typeface="+mj-lt"/>
              </a:rPr>
              <a:t> </a:t>
            </a:r>
            <a:r>
              <a:rPr lang="el-GR" u="sng" dirty="0">
                <a:solidFill>
                  <a:schemeClr val="accent2">
                    <a:lumMod val="60000"/>
                    <a:lumOff val="40000"/>
                  </a:schemeClr>
                </a:solidFill>
                <a:effectLst>
                  <a:outerShdw blurRad="38100" dist="38100" dir="2700000" algn="tl">
                    <a:srgbClr val="000000">
                      <a:alpha val="43137"/>
                    </a:srgbClr>
                  </a:outerShdw>
                </a:effectLst>
                <a:latin typeface="+mj-lt"/>
              </a:rPr>
              <a:t>Μυστικός Δείπνος </a:t>
            </a:r>
            <a:r>
              <a:rPr lang="el-GR" dirty="0">
                <a:solidFill>
                  <a:schemeClr val="tx1">
                    <a:lumMod val="95000"/>
                    <a:lumOff val="5000"/>
                  </a:schemeClr>
                </a:solidFill>
                <a:latin typeface="+mj-lt"/>
              </a:rPr>
              <a:t>είναι</a:t>
            </a:r>
            <a:r>
              <a:rPr lang="el-GR" u="sng" dirty="0">
                <a:solidFill>
                  <a:schemeClr val="accent2">
                    <a:lumMod val="60000"/>
                    <a:lumOff val="40000"/>
                  </a:schemeClr>
                </a:solidFill>
                <a:effectLst>
                  <a:outerShdw blurRad="38100" dist="38100" dir="2700000" algn="tl">
                    <a:srgbClr val="000000">
                      <a:alpha val="43137"/>
                    </a:srgbClr>
                  </a:outerShdw>
                </a:effectLst>
                <a:latin typeface="+mj-lt"/>
              </a:rPr>
              <a:t> </a:t>
            </a:r>
            <a:r>
              <a:rPr lang="el-GR" sz="3100" u="sng" dirty="0">
                <a:solidFill>
                  <a:schemeClr val="accent2">
                    <a:lumMod val="60000"/>
                    <a:lumOff val="40000"/>
                  </a:schemeClr>
                </a:solidFill>
                <a:effectLst>
                  <a:outerShdw blurRad="38100" dist="38100" dir="2700000" algn="tl">
                    <a:srgbClr val="000000">
                      <a:alpha val="43137"/>
                    </a:srgbClr>
                  </a:outerShdw>
                </a:effectLst>
                <a:latin typeface="+mj-lt"/>
              </a:rPr>
              <a:t>τοιχογραφία</a:t>
            </a:r>
            <a:r>
              <a:rPr lang="el-GR" dirty="0">
                <a:solidFill>
                  <a:schemeClr val="tx1">
                    <a:lumMod val="95000"/>
                    <a:lumOff val="5000"/>
                  </a:schemeClr>
                </a:solidFill>
                <a:latin typeface="+mj-lt"/>
              </a:rPr>
              <a:t> του 15ου αιώνα, δημιουργημένη από τον </a:t>
            </a:r>
            <a:r>
              <a:rPr lang="el-GR" u="sng" dirty="0">
                <a:solidFill>
                  <a:schemeClr val="accent2">
                    <a:lumMod val="60000"/>
                    <a:lumOff val="40000"/>
                  </a:schemeClr>
                </a:solidFill>
                <a:effectLst>
                  <a:outerShdw blurRad="38100" dist="38100" dir="2700000" algn="tl">
                    <a:srgbClr val="000000">
                      <a:alpha val="43137"/>
                    </a:srgbClr>
                  </a:outerShdw>
                </a:effectLst>
                <a:latin typeface="+mj-lt"/>
              </a:rPr>
              <a:t>Λεονάρντο Ντα Βίντσι</a:t>
            </a:r>
            <a:r>
              <a:rPr lang="el-GR" dirty="0">
                <a:solidFill>
                  <a:schemeClr val="tx1">
                    <a:lumMod val="95000"/>
                    <a:lumOff val="5000"/>
                  </a:schemeClr>
                </a:solidFill>
                <a:latin typeface="+mj-lt"/>
              </a:rPr>
              <a:t>. Βρίσκεται στο</a:t>
            </a:r>
            <a:r>
              <a:rPr lang="el-GR" dirty="0">
                <a:solidFill>
                  <a:schemeClr val="tx1">
                    <a:lumMod val="95000"/>
                    <a:lumOff val="5000"/>
                  </a:schemeClr>
                </a:solidFill>
                <a:effectLst>
                  <a:outerShdw blurRad="38100" dist="38100" dir="2700000" algn="tl">
                    <a:srgbClr val="000000">
                      <a:alpha val="43137"/>
                    </a:srgbClr>
                  </a:outerShdw>
                </a:effectLst>
                <a:latin typeface="+mj-lt"/>
              </a:rPr>
              <a:t> </a:t>
            </a:r>
            <a:r>
              <a:rPr lang="el-GR" dirty="0" smtClean="0">
                <a:solidFill>
                  <a:schemeClr val="tx1">
                    <a:lumMod val="95000"/>
                    <a:lumOff val="5000"/>
                  </a:schemeClr>
                </a:solidFill>
                <a:effectLst>
                  <a:outerShdw blurRad="38100" dist="38100" dir="2700000" algn="tl">
                    <a:srgbClr val="000000">
                      <a:alpha val="43137"/>
                    </a:srgbClr>
                  </a:outerShdw>
                </a:effectLst>
                <a:latin typeface="+mj-lt"/>
              </a:rPr>
              <a:t>Μιλάνο</a:t>
            </a:r>
            <a:r>
              <a:rPr lang="en-US" dirty="0" smtClean="0">
                <a:solidFill>
                  <a:schemeClr val="tx1">
                    <a:lumMod val="95000"/>
                    <a:lumOff val="5000"/>
                  </a:schemeClr>
                </a:solidFill>
                <a:effectLst>
                  <a:outerShdw blurRad="38100" dist="38100" dir="2700000" algn="tl">
                    <a:srgbClr val="000000">
                      <a:alpha val="43137"/>
                    </a:srgbClr>
                  </a:outerShdw>
                </a:effectLst>
                <a:latin typeface="+mj-lt"/>
              </a:rPr>
              <a:t> </a:t>
            </a:r>
            <a:r>
              <a:rPr lang="el-GR" dirty="0" smtClean="0">
                <a:solidFill>
                  <a:schemeClr val="tx1">
                    <a:lumMod val="95000"/>
                    <a:lumOff val="5000"/>
                  </a:schemeClr>
                </a:solidFill>
                <a:latin typeface="+mj-lt"/>
              </a:rPr>
              <a:t>της </a:t>
            </a:r>
            <a:r>
              <a:rPr lang="el-GR" dirty="0">
                <a:solidFill>
                  <a:schemeClr val="tx1">
                    <a:lumMod val="95000"/>
                    <a:lumOff val="5000"/>
                  </a:schemeClr>
                </a:solidFill>
                <a:latin typeface="+mj-lt"/>
              </a:rPr>
              <a:t>Ιταλίας. Ο πίνακας, με </a:t>
            </a:r>
            <a:r>
              <a:rPr lang="el-GR" u="sng" dirty="0">
                <a:solidFill>
                  <a:schemeClr val="accent2">
                    <a:lumMod val="60000"/>
                    <a:lumOff val="40000"/>
                  </a:schemeClr>
                </a:solidFill>
                <a:effectLst>
                  <a:outerShdw blurRad="38100" dist="38100" dir="2700000" algn="tl">
                    <a:srgbClr val="000000">
                      <a:alpha val="43137"/>
                    </a:srgbClr>
                  </a:outerShdw>
                </a:effectLst>
                <a:latin typeface="+mj-lt"/>
              </a:rPr>
              <a:t>διαστάσεις 460 επί 880 εκατοστά</a:t>
            </a:r>
            <a:r>
              <a:rPr lang="el-GR" dirty="0">
                <a:solidFill>
                  <a:schemeClr val="tx1">
                    <a:lumMod val="95000"/>
                    <a:lumOff val="5000"/>
                  </a:schemeClr>
                </a:solidFill>
                <a:latin typeface="+mj-lt"/>
              </a:rPr>
              <a:t>, καλύπτει έναν ολόκληρο τοίχο στην τραπεζαρία του μοναστηριού Σάντα Μαρία </a:t>
            </a:r>
            <a:r>
              <a:rPr lang="el-GR" dirty="0" err="1">
                <a:solidFill>
                  <a:schemeClr val="tx1">
                    <a:lumMod val="95000"/>
                    <a:lumOff val="5000"/>
                  </a:schemeClr>
                </a:solidFill>
                <a:latin typeface="+mj-lt"/>
              </a:rPr>
              <a:t>ντέλλε</a:t>
            </a:r>
            <a:r>
              <a:rPr lang="el-GR" dirty="0">
                <a:solidFill>
                  <a:schemeClr val="tx1">
                    <a:lumMod val="95000"/>
                    <a:lumOff val="5000"/>
                  </a:schemeClr>
                </a:solidFill>
                <a:latin typeface="+mj-lt"/>
              </a:rPr>
              <a:t> </a:t>
            </a:r>
            <a:r>
              <a:rPr lang="el-GR" dirty="0" err="1">
                <a:solidFill>
                  <a:schemeClr val="tx1">
                    <a:lumMod val="95000"/>
                    <a:lumOff val="5000"/>
                  </a:schemeClr>
                </a:solidFill>
                <a:latin typeface="+mj-lt"/>
              </a:rPr>
              <a:t>Γκράτσιε</a:t>
            </a:r>
            <a:r>
              <a:rPr lang="el-GR" dirty="0">
                <a:solidFill>
                  <a:schemeClr val="tx1">
                    <a:lumMod val="95000"/>
                    <a:lumOff val="5000"/>
                  </a:schemeClr>
                </a:solidFill>
                <a:latin typeface="+mj-lt"/>
              </a:rPr>
              <a:t> (Παναγία της Χάριτος), αν και η δημιουργία του έγινε ως παραγγελία από τον δούκα </a:t>
            </a:r>
            <a:r>
              <a:rPr lang="el-GR" u="sng" dirty="0">
                <a:solidFill>
                  <a:schemeClr val="accent2">
                    <a:lumMod val="60000"/>
                    <a:lumOff val="40000"/>
                  </a:schemeClr>
                </a:solidFill>
                <a:effectLst>
                  <a:outerShdw blurRad="38100" dist="38100" dir="2700000" algn="tl">
                    <a:srgbClr val="000000">
                      <a:alpha val="43137"/>
                    </a:srgbClr>
                  </a:outerShdw>
                </a:effectLst>
                <a:latin typeface="+mj-lt"/>
              </a:rPr>
              <a:t>Λουδοβίκο </a:t>
            </a:r>
            <a:r>
              <a:rPr lang="el-GR" u="sng" dirty="0" err="1">
                <a:solidFill>
                  <a:schemeClr val="accent2">
                    <a:lumMod val="60000"/>
                    <a:lumOff val="40000"/>
                  </a:schemeClr>
                </a:solidFill>
                <a:effectLst>
                  <a:outerShdw blurRad="38100" dist="38100" dir="2700000" algn="tl">
                    <a:srgbClr val="000000">
                      <a:alpha val="43137"/>
                    </a:srgbClr>
                  </a:outerShdw>
                </a:effectLst>
                <a:latin typeface="+mj-lt"/>
              </a:rPr>
              <a:t>Σφόρτσα</a:t>
            </a:r>
            <a:r>
              <a:rPr lang="el-GR" dirty="0">
                <a:solidFill>
                  <a:schemeClr val="tx1">
                    <a:lumMod val="95000"/>
                    <a:lumOff val="5000"/>
                  </a:schemeClr>
                </a:solidFill>
                <a:latin typeface="+mj-lt"/>
              </a:rPr>
              <a:t>, που επιθυμούσε αρχικά το κτήριο να αποτελέσει το μαυσωλείο της οικογένειάς του. Ο Ντα Βίντσι άρχισε να τον ζωγραφίζει το 1495 και τον ολοκλήρωσε τρία χρόνια αργότερα, το 1498</a:t>
            </a:r>
            <a:r>
              <a:rPr lang="el-GR" dirty="0">
                <a:solidFill>
                  <a:schemeClr val="tx1">
                    <a:lumMod val="95000"/>
                    <a:lumOff val="5000"/>
                  </a:schemeClr>
                </a:solidFill>
                <a:effectLst>
                  <a:outerShdw blurRad="38100" dist="38100" dir="2700000" algn="tl">
                    <a:srgbClr val="000000">
                      <a:alpha val="43137"/>
                    </a:srgbClr>
                  </a:outerShdw>
                </a:effectLst>
                <a:latin typeface="+mj-lt"/>
              </a:rPr>
              <a:t>. </a:t>
            </a:r>
            <a:r>
              <a:rPr lang="el-GR" dirty="0">
                <a:solidFill>
                  <a:schemeClr val="tx1">
                    <a:lumMod val="95000"/>
                    <a:lumOff val="5000"/>
                  </a:schemeClr>
                </a:solidFill>
                <a:latin typeface="+mj-lt"/>
              </a:rPr>
              <a:t>Αποτελεί</a:t>
            </a:r>
            <a:r>
              <a:rPr lang="el-GR" dirty="0">
                <a:solidFill>
                  <a:schemeClr val="tx1">
                    <a:lumMod val="95000"/>
                    <a:lumOff val="5000"/>
                  </a:schemeClr>
                </a:solidFill>
                <a:effectLst>
                  <a:outerShdw blurRad="38100" dist="38100" dir="2700000" algn="tl">
                    <a:srgbClr val="000000">
                      <a:alpha val="43137"/>
                    </a:srgbClr>
                  </a:outerShdw>
                </a:effectLst>
                <a:latin typeface="+mj-lt"/>
              </a:rPr>
              <a:t> </a:t>
            </a:r>
            <a:r>
              <a:rPr lang="el-GR" u="sng" dirty="0">
                <a:solidFill>
                  <a:schemeClr val="accent2">
                    <a:lumMod val="60000"/>
                    <a:lumOff val="40000"/>
                  </a:schemeClr>
                </a:solidFill>
                <a:effectLst>
                  <a:outerShdw blurRad="38100" dist="38100" dir="2700000" algn="tl">
                    <a:srgbClr val="000000">
                      <a:alpha val="43137"/>
                    </a:srgbClr>
                  </a:outerShdw>
                </a:effectLst>
                <a:latin typeface="+mj-lt"/>
              </a:rPr>
              <a:t>ένα από τα σημαντικότερα και πολυτιμότερα έργα στην ιστορία της τέχνης </a:t>
            </a:r>
            <a:r>
              <a:rPr lang="el-GR" dirty="0">
                <a:solidFill>
                  <a:schemeClr val="tx1">
                    <a:lumMod val="95000"/>
                    <a:lumOff val="5000"/>
                  </a:schemeClr>
                </a:solidFill>
                <a:latin typeface="+mj-lt"/>
              </a:rPr>
              <a:t>και ένα από τα πλέον αναγνωρίσιμα και αναπαραχθέντα έργα ζωγραφικής.       </a:t>
            </a:r>
          </a:p>
          <a:p>
            <a:endParaRPr lang="el-GR" dirty="0">
              <a:solidFill>
                <a:schemeClr val="tx1">
                  <a:lumMod val="95000"/>
                  <a:lumOff val="5000"/>
                </a:schemeClr>
              </a:solidFill>
              <a:latin typeface="+mj-lt"/>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27584" y="0"/>
            <a:ext cx="7704856" cy="1296144"/>
          </a:xfrm>
        </p:spPr>
        <p:txBody>
          <a:bodyPr>
            <a:normAutofit/>
          </a:bodyPr>
          <a:lstStyle/>
          <a:p>
            <a:pPr algn="ctr"/>
            <a:r>
              <a:rPr lang="el-GR" b="1"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Από </a:t>
            </a:r>
            <a:r>
              <a:rPr lang="el-GR" b="1"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άποψη θρησκείας</a:t>
            </a:r>
            <a:r>
              <a:rPr lang="el-GR" b="1"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el-GR" b="1"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2 - Υπότιτλος"/>
          <p:cNvSpPr>
            <a:spLocks noGrp="1"/>
          </p:cNvSpPr>
          <p:nvPr>
            <p:ph type="subTitle" idx="1"/>
          </p:nvPr>
        </p:nvSpPr>
        <p:spPr>
          <a:xfrm>
            <a:off x="467544" y="1772816"/>
            <a:ext cx="7848872" cy="4176464"/>
          </a:xfrm>
        </p:spPr>
        <p:txBody>
          <a:bodyPr>
            <a:normAutofit fontScale="77500" lnSpcReduction="20000"/>
          </a:bodyPr>
          <a:lstStyle/>
          <a:p>
            <a:pPr algn="l"/>
            <a:r>
              <a:rPr lang="el-GR" dirty="0">
                <a:solidFill>
                  <a:schemeClr val="tx1">
                    <a:lumMod val="95000"/>
                    <a:lumOff val="5000"/>
                  </a:schemeClr>
                </a:solidFill>
              </a:rPr>
              <a:t>Κατά τον εορτασμό του Πάσχα, την Μεγάλη Πέμπτη αναβιώνονται στην Εκκλησία μας τα γεγονότα της τελευταίας μέρα της ζωής του Ιησού Χριστού στη γη. Όπως μας αναφέρουν τα Ευαγγέλια ο Χριστός θέλησε πριν θυσιαστεί για τη σωτηρία των ανθρώπων, να δειπνήσει για τελευταία φορά με τους μαθητές του. Ο Δείπνος αυτός, ο οποίος τελέστηκε την Μεγάλη Τετάρτη, είναι γνωστός ως Μυστικός Δείπνος. Έλαβε χώρα σε ένα πατάρι κάποιου σπιτιού της Ιερουσαλήμ, στο οποίο κρυφά συνέφαγαν οι μαθητές και ο Ιησούς. Πριν ξεκινήσει ο Μυστικός Δείπνος ο Ιησούς πήρε μια λεκάνη και έπλυνε τα πόδια των μαθητών του. Κατόπιν ο Ιησούς κατά την διάρκεια του Μυστικού Δείπνου, και αφού είχε αποχωρήσει ο Ιούδας, παρέδωσε στους μαθητές του το μυστήριο της Θείας Ευχαριστίας. </a:t>
            </a:r>
          </a:p>
          <a:p>
            <a:pPr algn="l"/>
            <a:endParaRPr lang="el-GR" dirty="0">
              <a:solidFill>
                <a:schemeClr val="tx1">
                  <a:lumMod val="95000"/>
                  <a:lumOff val="5000"/>
                </a:schemeClr>
              </a:solidFill>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95536" y="0"/>
            <a:ext cx="7772400" cy="1470025"/>
          </a:xfrm>
        </p:spPr>
        <p:txBody>
          <a:bodyPr/>
          <a:lstStyle/>
          <a:p>
            <a:pPr algn="ctr"/>
            <a:r>
              <a:rPr lang="el-GR" b="1" dirty="0">
                <a:effectLst>
                  <a:outerShdw blurRad="38100" dist="38100" dir="2700000" algn="tl">
                    <a:srgbClr val="000000">
                      <a:alpha val="43137"/>
                    </a:srgbClr>
                  </a:outerShdw>
                </a:effectLst>
              </a:rPr>
              <a:t>Η ερμηνεία του Ιούδα </a:t>
            </a:r>
            <a:endParaRPr lang="el-GR" dirty="0">
              <a:effectLst>
                <a:outerShdw blurRad="38100" dist="38100" dir="2700000" algn="tl">
                  <a:srgbClr val="000000">
                    <a:alpha val="43137"/>
                  </a:srgbClr>
                </a:outerShdw>
              </a:effectLst>
            </a:endParaRPr>
          </a:p>
        </p:txBody>
      </p:sp>
      <p:sp>
        <p:nvSpPr>
          <p:cNvPr id="3" name="2 - Υπότιτλος"/>
          <p:cNvSpPr>
            <a:spLocks noGrp="1"/>
          </p:cNvSpPr>
          <p:nvPr>
            <p:ph type="subTitle" idx="1"/>
          </p:nvPr>
        </p:nvSpPr>
        <p:spPr>
          <a:xfrm>
            <a:off x="611560" y="1844824"/>
            <a:ext cx="7848872" cy="4320480"/>
          </a:xfrm>
        </p:spPr>
        <p:txBody>
          <a:bodyPr>
            <a:normAutofit fontScale="70000" lnSpcReduction="20000"/>
          </a:bodyPr>
          <a:lstStyle/>
          <a:p>
            <a:pPr algn="l"/>
            <a:r>
              <a:rPr lang="el-GR" dirty="0">
                <a:solidFill>
                  <a:schemeClr val="tx1">
                    <a:lumMod val="95000"/>
                    <a:lumOff val="5000"/>
                  </a:schemeClr>
                </a:solidFill>
              </a:rPr>
              <a:t>Ο </a:t>
            </a:r>
            <a:r>
              <a:rPr lang="el-GR" sz="3400"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latin typeface="+mj-lt"/>
              </a:rPr>
              <a:t>Ιούδας</a:t>
            </a:r>
            <a:r>
              <a:rPr lang="el-G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-κακομούτσουνος και μελαμψός- είναι τοποθετημένος σε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κεντρικό σημείο </a:t>
            </a:r>
            <a:r>
              <a:rPr lang="el-GR" dirty="0">
                <a:solidFill>
                  <a:schemeClr val="tx1">
                    <a:lumMod val="95000"/>
                    <a:lumOff val="5000"/>
                  </a:schemeClr>
                </a:solidFill>
              </a:rPr>
              <a:t>του τραπεζιού -τρίτος εκ δεξιών του Χριστού μετά τον Ιωάννη και τον Πέτρο- κι όχι απομονωμένος όπως τον απεικόνιζαν συνήθως μέχρι τότε οι ζωγράφοι. Ωστόσο, ο Ιούδας, που κρατάει στο χέρι του τα αργύρια της προδοσίας, βρίσκεται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πιο χαμηλά από όλους</a:t>
            </a:r>
            <a:r>
              <a:rPr lang="el-G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a:t>
            </a:r>
            <a:endParaRPr lang="el-GR" dirty="0">
              <a:solidFill>
                <a:schemeClr val="accent2">
                  <a:lumMod val="60000"/>
                  <a:lumOff val="40000"/>
                </a:schemeClr>
              </a:solidFill>
            </a:endParaRPr>
          </a:p>
          <a:p>
            <a:pPr algn="l"/>
            <a:r>
              <a:rPr lang="el-GR" dirty="0">
                <a:solidFill>
                  <a:schemeClr val="tx1">
                    <a:lumMod val="95000"/>
                    <a:lumOff val="5000"/>
                  </a:schemeClr>
                </a:solidFill>
              </a:rPr>
              <a:t>Ο ντα Βίντσι για να απεικονίσει τον Μυστικό Δείπνο, διάλεξε τη στιγμή που ο Χριστός λέει στους μαθητές του πως ένας από αυτούς θα τον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προδώσει</a:t>
            </a:r>
            <a:r>
              <a:rPr lang="el-G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Γι’ αυτό οι απόστολοι δείχνουν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αναστατωμένοι</a:t>
            </a:r>
            <a:r>
              <a:rPr lang="el-G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και κοιτάζουν ο ένας τον άλλον με φανερή έκπληξη. Οι μοναδικοί στον πίνακα που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δεν εκπλήσσονται </a:t>
            </a:r>
            <a:r>
              <a:rPr lang="el-GR" dirty="0">
                <a:solidFill>
                  <a:schemeClr val="tx1">
                    <a:lumMod val="95000"/>
                    <a:lumOff val="5000"/>
                  </a:schemeClr>
                </a:solidFill>
              </a:rPr>
              <a:t>είναι ο Χριστός και ο Ιούδας. Είναι οι μόνοι που γνωρίζουν τον προδότη, οι μόνοι που δεν αμφιβάλλουν. Ο Ιούδας όμως -όσο κι αν δεν το δείχνει- είναι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ταραγμένος</a:t>
            </a:r>
            <a:r>
              <a:rPr lang="el-GR" dirty="0">
                <a:solidFill>
                  <a:schemeClr val="tx1">
                    <a:lumMod val="95000"/>
                    <a:lumOff val="5000"/>
                  </a:schemeClr>
                </a:solidFill>
              </a:rPr>
              <a:t>, αφού ρίχνει την αλατιέρα με το χέρι του</a:t>
            </a:r>
            <a:r>
              <a:rPr lang="el-GR" dirty="0" smtClean="0">
                <a:solidFill>
                  <a:schemeClr val="tx1">
                    <a:lumMod val="95000"/>
                    <a:lumOff val="5000"/>
                  </a:schemeClr>
                </a:solidFill>
              </a:rPr>
              <a:t>.</a:t>
            </a:r>
            <a:r>
              <a:rPr lang="en-US" dirty="0" smtClean="0">
                <a:solidFill>
                  <a:schemeClr val="tx1">
                    <a:lumMod val="95000"/>
                    <a:lumOff val="5000"/>
                  </a:schemeClr>
                </a:solidFill>
              </a:rPr>
              <a:t> </a:t>
            </a:r>
            <a:endParaRPr lang="el-GR" dirty="0">
              <a:solidFill>
                <a:schemeClr val="tx1">
                  <a:lumMod val="95000"/>
                  <a:lumOff val="5000"/>
                </a:schemeClr>
              </a:solidFill>
            </a:endParaRPr>
          </a:p>
          <a:p>
            <a:pPr algn="l"/>
            <a:endParaRPr lang="el-GR" dirty="0">
              <a:solidFill>
                <a:schemeClr val="tx1">
                  <a:lumMod val="95000"/>
                  <a:lumOff val="5000"/>
                </a:schemeClr>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Υπότιτλος"/>
          <p:cNvSpPr>
            <a:spLocks noGrp="1"/>
          </p:cNvSpPr>
          <p:nvPr>
            <p:ph type="subTitle" idx="1"/>
          </p:nvPr>
        </p:nvSpPr>
        <p:spPr>
          <a:xfrm>
            <a:off x="899592" y="332656"/>
            <a:ext cx="7560840" cy="3744416"/>
          </a:xfrm>
        </p:spPr>
        <p:txBody>
          <a:bodyPr>
            <a:normAutofit/>
          </a:bodyPr>
          <a:lstStyle/>
          <a:p>
            <a:r>
              <a:rPr lang="el-GR" sz="2000" dirty="0">
                <a:solidFill>
                  <a:schemeClr val="tx1">
                    <a:lumMod val="95000"/>
                    <a:lumOff val="5000"/>
                  </a:schemeClr>
                </a:solidFill>
              </a:rPr>
              <a:t>Μια άλλη σημαντική λεπτομέρεια είναι το </a:t>
            </a:r>
            <a:r>
              <a:rPr lang="el-GR" sz="2000"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δεξί χέρι του Χριστού</a:t>
            </a:r>
            <a:r>
              <a:rPr lang="el-GR" sz="2000"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el-GR" sz="2000" dirty="0">
                <a:solidFill>
                  <a:schemeClr val="tx1">
                    <a:lumMod val="95000"/>
                    <a:lumOff val="5000"/>
                  </a:schemeClr>
                </a:solidFill>
              </a:rPr>
              <a:t>που δείχνει να κατευθύνεται προς το </a:t>
            </a:r>
            <a:r>
              <a:rPr lang="el-GR" sz="2000"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αριστερό του Ιούδα</a:t>
            </a:r>
            <a:r>
              <a:rPr lang="el-GR" sz="2000"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el-GR" sz="2000" dirty="0">
                <a:solidFill>
                  <a:schemeClr val="tx1">
                    <a:lumMod val="95000"/>
                    <a:lumOff val="5000"/>
                  </a:schemeClr>
                </a:solidFill>
              </a:rPr>
              <a:t>Το χέρι του Χριστού ανοίγει να πιάσει το </a:t>
            </a:r>
            <a:r>
              <a:rPr lang="el-GR" sz="2000"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ψωμί, </a:t>
            </a:r>
            <a:r>
              <a:rPr lang="el-GR" sz="2000" dirty="0">
                <a:solidFill>
                  <a:schemeClr val="tx1">
                    <a:lumMod val="95000"/>
                    <a:lumOff val="5000"/>
                  </a:schemeClr>
                </a:solidFill>
              </a:rPr>
              <a:t>ενώ το χέρι του Ιούδα ανοίγει να το πάρει. Σα να υπάρχει εδώ μια κρυφή </a:t>
            </a:r>
            <a:r>
              <a:rPr lang="el-GR" sz="2000" dirty="0" smtClean="0">
                <a:solidFill>
                  <a:schemeClr val="tx1">
                    <a:lumMod val="95000"/>
                    <a:lumOff val="5000"/>
                  </a:schemeClr>
                </a:solidFill>
              </a:rPr>
              <a:t>συνεννόηση </a:t>
            </a:r>
            <a:r>
              <a:rPr lang="el-GR" sz="2000" dirty="0">
                <a:solidFill>
                  <a:schemeClr val="tx1">
                    <a:lumMod val="95000"/>
                    <a:lumOff val="5000"/>
                  </a:schemeClr>
                </a:solidFill>
              </a:rPr>
              <a:t>μεταξύ Δασκάλου και μαθητή. </a:t>
            </a:r>
            <a:r>
              <a:rPr lang="el-GR" sz="2000" dirty="0" smtClean="0">
                <a:solidFill>
                  <a:schemeClr val="tx1">
                    <a:lumMod val="95000"/>
                    <a:lumOff val="5000"/>
                  </a:schemeClr>
                </a:solidFill>
              </a:rPr>
              <a:t>Επίσης</a:t>
            </a:r>
            <a:r>
              <a:rPr lang="el-GR" sz="2000" dirty="0">
                <a:solidFill>
                  <a:schemeClr val="tx1">
                    <a:lumMod val="95000"/>
                    <a:lumOff val="5000"/>
                  </a:schemeClr>
                </a:solidFill>
              </a:rPr>
              <a:t> </a:t>
            </a:r>
            <a:r>
              <a:rPr lang="el-GR" sz="2000" dirty="0" smtClean="0">
                <a:solidFill>
                  <a:schemeClr val="tx1">
                    <a:lumMod val="95000"/>
                    <a:lumOff val="5000"/>
                  </a:schemeClr>
                </a:solidFill>
              </a:rPr>
              <a:t>υπάρχει μια </a:t>
            </a:r>
            <a:r>
              <a:rPr lang="el-GR" sz="2000" dirty="0">
                <a:solidFill>
                  <a:schemeClr val="tx1">
                    <a:lumMod val="95000"/>
                    <a:lumOff val="5000"/>
                  </a:schemeClr>
                </a:solidFill>
              </a:rPr>
              <a:t>αντίθεση ανάμεσα στα δύο χέρια του Χριστού. Το δεξί που κατευθύνεται προς τον Ιούδα είναι άγριο, το αριστερό που δείχνει προς τον ουρανό είναι γαλήνιο, έτοιμο για τη θυσία, έτοιμο να δεχτεί τα καρφιά.</a:t>
            </a:r>
          </a:p>
          <a:p>
            <a:endParaRPr lang="el-GR" sz="2000" dirty="0">
              <a:solidFill>
                <a:schemeClr val="tx1">
                  <a:lumMod val="95000"/>
                  <a:lumOff val="5000"/>
                </a:schemeClr>
              </a:solidFill>
            </a:endParaRPr>
          </a:p>
        </p:txBody>
      </p:sp>
      <p:pic>
        <p:nvPicPr>
          <p:cNvPr id="7" name="6 - Εικόνα" descr="images.jpg"/>
          <p:cNvPicPr>
            <a:picLocks noChangeAspect="1"/>
          </p:cNvPicPr>
          <p:nvPr/>
        </p:nvPicPr>
        <p:blipFill>
          <a:blip r:embed="rId2" cstate="print"/>
          <a:stretch>
            <a:fillRect/>
          </a:stretch>
        </p:blipFill>
        <p:spPr>
          <a:xfrm>
            <a:off x="395536" y="3068960"/>
            <a:ext cx="3816424" cy="3443310"/>
          </a:xfrm>
          <a:prstGeom prst="rect">
            <a:avLst/>
          </a:prstGeom>
        </p:spPr>
      </p:pic>
      <p:pic>
        <p:nvPicPr>
          <p:cNvPr id="11" name="10 - Εικόνα" descr="davinci_lastsupper_high_res_2_nowatmrk1.jpg"/>
          <p:cNvPicPr>
            <a:picLocks noChangeAspect="1"/>
          </p:cNvPicPr>
          <p:nvPr/>
        </p:nvPicPr>
        <p:blipFill>
          <a:blip r:embed="rId3" cstate="print"/>
          <a:stretch>
            <a:fillRect/>
          </a:stretch>
        </p:blipFill>
        <p:spPr>
          <a:xfrm>
            <a:off x="4427984" y="3501008"/>
            <a:ext cx="4299301" cy="2520280"/>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0"/>
            <a:ext cx="7488832" cy="1340768"/>
          </a:xfrm>
        </p:spPr>
        <p:txBody>
          <a:bodyPr vert="horz" lIns="45720" rIns="45720" bIns="45720" anchor="b">
            <a:normAutofit/>
          </a:bodyPr>
          <a:lstStyle/>
          <a:p>
            <a:pPr algn="ctr"/>
            <a:r>
              <a:rPr lang="el-GR" sz="410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Πιθανές Ερμηνείες</a:t>
            </a:r>
          </a:p>
        </p:txBody>
      </p:sp>
      <p:sp>
        <p:nvSpPr>
          <p:cNvPr id="3" name="2 - Υπότιτλος"/>
          <p:cNvSpPr>
            <a:spLocks noGrp="1"/>
          </p:cNvSpPr>
          <p:nvPr>
            <p:ph type="subTitle" idx="1"/>
          </p:nvPr>
        </p:nvSpPr>
        <p:spPr>
          <a:xfrm>
            <a:off x="755576" y="3068960"/>
            <a:ext cx="7848872" cy="2520280"/>
          </a:xfrm>
        </p:spPr>
        <p:txBody>
          <a:bodyPr>
            <a:normAutofit/>
          </a:bodyPr>
          <a:lstStyle/>
          <a:p>
            <a:pPr marL="571500" indent="-571500" algn="l">
              <a:buFont typeface="+mj-lt"/>
              <a:buAutoNum type="romanUcPeriod"/>
            </a:pPr>
            <a:r>
              <a:rPr lang="en-US" b="1" dirty="0">
                <a:solidFill>
                  <a:schemeClr val="accent2">
                    <a:lumMod val="60000"/>
                    <a:lumOff val="40000"/>
                  </a:schemeClr>
                </a:solidFill>
                <a:effectLst>
                  <a:outerShdw blurRad="38100" dist="38100" dir="2700000" algn="tl">
                    <a:srgbClr val="000000">
                      <a:alpha val="43137"/>
                    </a:srgbClr>
                  </a:outerShdw>
                </a:effectLst>
              </a:rPr>
              <a:t>Dan Brown &amp; </a:t>
            </a:r>
            <a:r>
              <a:rPr lang="el-GR" b="1" dirty="0">
                <a:solidFill>
                  <a:schemeClr val="accent2">
                    <a:lumMod val="60000"/>
                    <a:lumOff val="40000"/>
                  </a:schemeClr>
                </a:solidFill>
                <a:effectLst>
                  <a:outerShdw blurRad="38100" dist="38100" dir="2700000" algn="tl">
                    <a:srgbClr val="000000">
                      <a:alpha val="43137"/>
                    </a:srgbClr>
                  </a:outerShdw>
                </a:effectLst>
              </a:rPr>
              <a:t>Μαρία </a:t>
            </a:r>
            <a:r>
              <a:rPr lang="el-GR" b="1" dirty="0" smtClean="0">
                <a:solidFill>
                  <a:schemeClr val="accent2">
                    <a:lumMod val="60000"/>
                    <a:lumOff val="40000"/>
                  </a:schemeClr>
                </a:solidFill>
                <a:effectLst>
                  <a:outerShdw blurRad="38100" dist="38100" dir="2700000" algn="tl">
                    <a:srgbClr val="000000">
                      <a:alpha val="43137"/>
                    </a:srgbClr>
                  </a:outerShdw>
                </a:effectLst>
              </a:rPr>
              <a:t>Μαγδαληνή</a:t>
            </a:r>
          </a:p>
          <a:p>
            <a:pPr marL="571500" indent="-571500" algn="l">
              <a:buFont typeface="+mj-lt"/>
              <a:buAutoNum type="romanUcPeriod"/>
            </a:pPr>
            <a:r>
              <a:rPr lang="el-GR" b="1" dirty="0" err="1" smtClean="0">
                <a:solidFill>
                  <a:schemeClr val="accent2">
                    <a:lumMod val="60000"/>
                    <a:lumOff val="40000"/>
                  </a:schemeClr>
                </a:solidFill>
                <a:effectLst>
                  <a:outerShdw blurRad="38100" dist="38100" dir="2700000" algn="tl">
                    <a:srgbClr val="000000">
                      <a:alpha val="43137"/>
                    </a:srgbClr>
                  </a:outerShdw>
                </a:effectLst>
              </a:rPr>
              <a:t>Sabrina</a:t>
            </a:r>
            <a:r>
              <a:rPr lang="el-GR" b="1" dirty="0" smtClean="0">
                <a:solidFill>
                  <a:schemeClr val="accent2">
                    <a:lumMod val="60000"/>
                    <a:lumOff val="40000"/>
                  </a:schemeClr>
                </a:solidFill>
                <a:effectLst>
                  <a:outerShdw blurRad="38100" dist="38100" dir="2700000" algn="tl">
                    <a:srgbClr val="000000">
                      <a:alpha val="43137"/>
                    </a:srgbClr>
                  </a:outerShdw>
                </a:effectLst>
              </a:rPr>
              <a:t> </a:t>
            </a:r>
            <a:r>
              <a:rPr lang="el-GR" b="1" dirty="0" err="1">
                <a:solidFill>
                  <a:schemeClr val="accent2">
                    <a:lumMod val="60000"/>
                    <a:lumOff val="40000"/>
                  </a:schemeClr>
                </a:solidFill>
                <a:effectLst>
                  <a:outerShdw blurRad="38100" dist="38100" dir="2700000" algn="tl">
                    <a:srgbClr val="000000">
                      <a:alpha val="43137"/>
                    </a:srgbClr>
                  </a:outerShdw>
                </a:effectLst>
              </a:rPr>
              <a:t>Sforza</a:t>
            </a:r>
            <a:r>
              <a:rPr lang="el-GR" b="1" dirty="0">
                <a:solidFill>
                  <a:schemeClr val="accent2">
                    <a:lumMod val="60000"/>
                    <a:lumOff val="40000"/>
                  </a:schemeClr>
                </a:solidFill>
                <a:effectLst>
                  <a:outerShdw blurRad="38100" dist="38100" dir="2700000" algn="tl">
                    <a:srgbClr val="000000">
                      <a:alpha val="43137"/>
                    </a:srgbClr>
                  </a:outerShdw>
                </a:effectLst>
              </a:rPr>
              <a:t> </a:t>
            </a:r>
            <a:r>
              <a:rPr lang="el-GR" b="1" dirty="0" err="1">
                <a:solidFill>
                  <a:schemeClr val="accent2">
                    <a:lumMod val="60000"/>
                    <a:lumOff val="40000"/>
                  </a:schemeClr>
                </a:solidFill>
                <a:effectLst>
                  <a:outerShdw blurRad="38100" dist="38100" dir="2700000" algn="tl">
                    <a:srgbClr val="000000">
                      <a:alpha val="43137"/>
                    </a:srgbClr>
                  </a:outerShdw>
                </a:effectLst>
              </a:rPr>
              <a:t>Galitzia</a:t>
            </a:r>
            <a:r>
              <a:rPr lang="el-GR" b="1" dirty="0">
                <a:solidFill>
                  <a:schemeClr val="accent2">
                    <a:lumMod val="60000"/>
                    <a:lumOff val="40000"/>
                  </a:schemeClr>
                </a:solidFill>
                <a:effectLst>
                  <a:outerShdw blurRad="38100" dist="38100" dir="2700000" algn="tl">
                    <a:srgbClr val="000000">
                      <a:alpha val="43137"/>
                    </a:srgbClr>
                  </a:outerShdw>
                </a:effectLst>
              </a:rPr>
              <a:t> και Συντέλεια του κόσμου</a:t>
            </a:r>
          </a:p>
          <a:p>
            <a:pPr marL="571500" indent="-571500" algn="l">
              <a:buFont typeface="+mj-lt"/>
              <a:buAutoNum type="romanUcPeriod"/>
            </a:pPr>
            <a:r>
              <a:rPr lang="el-GR" b="1" dirty="0">
                <a:solidFill>
                  <a:schemeClr val="accent2">
                    <a:lumMod val="60000"/>
                    <a:lumOff val="40000"/>
                  </a:schemeClr>
                </a:solidFill>
                <a:effectLst>
                  <a:outerShdw blurRad="38100" dist="38100" dir="2700000" algn="tl">
                    <a:srgbClr val="000000">
                      <a:alpha val="43137"/>
                    </a:srgbClr>
                  </a:outerShdw>
                </a:effectLst>
              </a:rPr>
              <a:t> Τζιοβάνι Πάλα και η κρυμμένη μουσική </a:t>
            </a:r>
          </a:p>
          <a:p>
            <a:pPr algn="l"/>
            <a:endParaRPr lang="el-GR" b="1" dirty="0">
              <a:solidFill>
                <a:schemeClr val="accent2">
                  <a:lumMod val="60000"/>
                  <a:lumOff val="40000"/>
                </a:schemeClr>
              </a:solidFill>
              <a:effectLst>
                <a:outerShdw blurRad="38100" dist="38100" dir="2700000" algn="tl">
                  <a:srgbClr val="000000">
                    <a:alpha val="43137"/>
                  </a:srgbClr>
                </a:outerShdw>
              </a:effectLst>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332656"/>
            <a:ext cx="7772400" cy="1470025"/>
          </a:xfrm>
        </p:spPr>
        <p:txBody>
          <a:bodyPr vert="horz" lIns="45720" rIns="45720" bIns="45720" anchor="b">
            <a:normAutofit/>
          </a:bodyPr>
          <a:lstStyle/>
          <a:p>
            <a:pPr lvl="1" algn="ctr" rtl="0">
              <a:spcBef>
                <a:spcPct val="0"/>
              </a:spcBef>
            </a:pPr>
            <a:r>
              <a:rPr lang="en-US" sz="4500" b="1" kern="1200" dirty="0">
                <a:solidFill>
                  <a:schemeClr val="accent1">
                    <a:tint val="88000"/>
                    <a:satMod val="150000"/>
                  </a:schemeClr>
                </a:solidFill>
                <a:effectLst>
                  <a:outerShdw blurRad="38100" dist="38100" dir="2700000" algn="tl">
                    <a:srgbClr val="000000">
                      <a:alpha val="43137"/>
                    </a:srgbClr>
                  </a:outerShdw>
                </a:effectLst>
                <a:latin typeface="+mj-lt"/>
                <a:ea typeface="+mj-ea"/>
                <a:cs typeface="+mj-cs"/>
              </a:rPr>
              <a:t>Dan Brown &amp; </a:t>
            </a:r>
            <a:r>
              <a:rPr lang="el-GR" sz="4500" b="1" kern="1200" dirty="0">
                <a:solidFill>
                  <a:schemeClr val="accent1">
                    <a:tint val="88000"/>
                    <a:satMod val="150000"/>
                  </a:schemeClr>
                </a:solidFill>
                <a:effectLst>
                  <a:outerShdw blurRad="38100" dist="38100" dir="2700000" algn="tl">
                    <a:srgbClr val="000000">
                      <a:alpha val="43137"/>
                    </a:srgbClr>
                  </a:outerShdw>
                </a:effectLst>
                <a:latin typeface="+mj-lt"/>
                <a:ea typeface="+mj-ea"/>
                <a:cs typeface="+mj-cs"/>
              </a:rPr>
              <a:t>Μαρία Μαγδαληνή</a:t>
            </a:r>
          </a:p>
        </p:txBody>
      </p:sp>
      <p:sp>
        <p:nvSpPr>
          <p:cNvPr id="3" name="2 - Υπότιτλος"/>
          <p:cNvSpPr>
            <a:spLocks noGrp="1"/>
          </p:cNvSpPr>
          <p:nvPr>
            <p:ph type="subTitle" idx="1"/>
          </p:nvPr>
        </p:nvSpPr>
        <p:spPr>
          <a:xfrm>
            <a:off x="611560" y="1988840"/>
            <a:ext cx="7488832" cy="3960440"/>
          </a:xfrm>
        </p:spPr>
        <p:txBody>
          <a:bodyPr>
            <a:normAutofit fontScale="77500" lnSpcReduction="20000"/>
          </a:bodyPr>
          <a:lstStyle/>
          <a:p>
            <a:pPr algn="l"/>
            <a:r>
              <a:rPr lang="el-GR" dirty="0">
                <a:solidFill>
                  <a:schemeClr val="tx1">
                    <a:lumMod val="95000"/>
                    <a:lumOff val="5000"/>
                  </a:schemeClr>
                </a:solidFill>
              </a:rPr>
              <a:t>Ο </a:t>
            </a:r>
            <a:r>
              <a:rPr lang="el-GR" u="sng" dirty="0" err="1">
                <a:solidFill>
                  <a:schemeClr val="tx1">
                    <a:lumMod val="95000"/>
                    <a:lumOff val="5000"/>
                  </a:schemeClr>
                </a:solidFill>
                <a:effectLst>
                  <a:outerShdw blurRad="38100" dist="38100" dir="2700000" algn="tl">
                    <a:srgbClr val="000000">
                      <a:alpha val="43137"/>
                    </a:srgbClr>
                  </a:outerShdw>
                </a:effectLst>
              </a:rPr>
              <a:t>Dan</a:t>
            </a:r>
            <a:r>
              <a:rPr lang="el-GR" u="sng" dirty="0">
                <a:solidFill>
                  <a:schemeClr val="tx1">
                    <a:lumMod val="95000"/>
                    <a:lumOff val="5000"/>
                  </a:schemeClr>
                </a:solidFill>
                <a:effectLst>
                  <a:outerShdw blurRad="38100" dist="38100" dir="2700000" algn="tl">
                    <a:srgbClr val="000000">
                      <a:alpha val="43137"/>
                    </a:srgbClr>
                  </a:outerShdw>
                </a:effectLst>
              </a:rPr>
              <a:t> </a:t>
            </a:r>
            <a:r>
              <a:rPr lang="el-GR" u="sng" dirty="0" err="1">
                <a:solidFill>
                  <a:schemeClr val="tx1">
                    <a:lumMod val="95000"/>
                    <a:lumOff val="5000"/>
                  </a:schemeClr>
                </a:solidFill>
                <a:effectLst>
                  <a:outerShdw blurRad="38100" dist="38100" dir="2700000" algn="tl">
                    <a:srgbClr val="000000">
                      <a:alpha val="43137"/>
                    </a:srgbClr>
                  </a:outerShdw>
                </a:effectLst>
              </a:rPr>
              <a:t>Brown</a:t>
            </a:r>
            <a:r>
              <a:rPr lang="el-GR" u="sng" dirty="0">
                <a:solidFill>
                  <a:schemeClr val="tx1">
                    <a:lumMod val="95000"/>
                    <a:lumOff val="5000"/>
                  </a:schemeClr>
                </a:solidFill>
                <a:effectLst>
                  <a:outerShdw blurRad="38100" dist="38100" dir="2700000" algn="tl">
                    <a:srgbClr val="000000">
                      <a:alpha val="43137"/>
                    </a:srgbClr>
                  </a:outerShdw>
                </a:effectLst>
              </a:rPr>
              <a:t> </a:t>
            </a:r>
            <a:r>
              <a:rPr lang="el-GR" dirty="0">
                <a:solidFill>
                  <a:schemeClr val="tx1">
                    <a:lumMod val="95000"/>
                    <a:lumOff val="5000"/>
                  </a:schemeClr>
                </a:solidFill>
              </a:rPr>
              <a:t>με το γνωστό </a:t>
            </a:r>
            <a:r>
              <a:rPr lang="el-GR" dirty="0" err="1">
                <a:solidFill>
                  <a:schemeClr val="tx1">
                    <a:lumMod val="95000"/>
                    <a:lumOff val="5000"/>
                  </a:schemeClr>
                </a:solidFill>
              </a:rPr>
              <a:t>best</a:t>
            </a:r>
            <a:r>
              <a:rPr lang="el-GR" dirty="0">
                <a:solidFill>
                  <a:schemeClr val="tx1">
                    <a:lumMod val="95000"/>
                    <a:lumOff val="5000"/>
                  </a:schemeClr>
                </a:solidFill>
              </a:rPr>
              <a:t> </a:t>
            </a:r>
            <a:r>
              <a:rPr lang="el-GR" dirty="0" err="1">
                <a:solidFill>
                  <a:schemeClr val="tx1">
                    <a:lumMod val="95000"/>
                    <a:lumOff val="5000"/>
                  </a:schemeClr>
                </a:solidFill>
              </a:rPr>
              <a:t>seller</a:t>
            </a:r>
            <a:r>
              <a:rPr lang="el-GR" dirty="0">
                <a:solidFill>
                  <a:schemeClr val="tx1">
                    <a:lumMod val="95000"/>
                    <a:lumOff val="5000"/>
                  </a:schemeClr>
                </a:solidFill>
              </a:rPr>
              <a:t> του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«Ο Κώδικας Ντα Βίντσι»</a:t>
            </a:r>
            <a:r>
              <a:rPr lang="el-G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πήγε ένα βήμα παραπέρα συνθέτοντας ένα πλαίσιο στο οποίο χρησιμοποίησε τον L. </a:t>
            </a:r>
            <a:r>
              <a:rPr lang="el-GR" dirty="0" err="1">
                <a:solidFill>
                  <a:schemeClr val="tx1">
                    <a:lumMod val="95000"/>
                    <a:lumOff val="5000"/>
                  </a:schemeClr>
                </a:solidFill>
              </a:rPr>
              <a:t>Da</a:t>
            </a:r>
            <a:r>
              <a:rPr lang="el-GR" dirty="0">
                <a:solidFill>
                  <a:schemeClr val="tx1">
                    <a:lumMod val="95000"/>
                    <a:lumOff val="5000"/>
                  </a:schemeClr>
                </a:solidFill>
              </a:rPr>
              <a:t> </a:t>
            </a:r>
            <a:r>
              <a:rPr lang="el-GR" dirty="0" err="1">
                <a:solidFill>
                  <a:schemeClr val="tx1">
                    <a:lumMod val="95000"/>
                    <a:lumOff val="5000"/>
                  </a:schemeClr>
                </a:solidFill>
              </a:rPr>
              <a:t>Vinci</a:t>
            </a:r>
            <a:r>
              <a:rPr lang="el-GR" dirty="0">
                <a:solidFill>
                  <a:schemeClr val="tx1">
                    <a:lumMod val="95000"/>
                    <a:lumOff val="5000"/>
                  </a:schemeClr>
                </a:solidFill>
              </a:rPr>
              <a:t> (γνωστό ως 12ο Μέγα </a:t>
            </a:r>
            <a:r>
              <a:rPr lang="el-GR" dirty="0" smtClean="0">
                <a:solidFill>
                  <a:schemeClr val="tx1">
                    <a:lumMod val="95000"/>
                    <a:lumOff val="5000"/>
                  </a:schemeClr>
                </a:solidFill>
              </a:rPr>
              <a:t>Μάγιστρο </a:t>
            </a:r>
            <a:r>
              <a:rPr lang="el-GR" dirty="0">
                <a:solidFill>
                  <a:schemeClr val="tx1">
                    <a:lumMod val="95000"/>
                    <a:lumOff val="5000"/>
                  </a:schemeClr>
                </a:solidFill>
              </a:rPr>
              <a:t>του Κοινού της Σιών), και μερικά έργα του για να συνθέσει το βιβλίο του.  </a:t>
            </a:r>
            <a:endParaRPr lang="el-GR" dirty="0" smtClean="0">
              <a:solidFill>
                <a:schemeClr val="tx1">
                  <a:lumMod val="95000"/>
                  <a:lumOff val="5000"/>
                </a:schemeClr>
              </a:solidFill>
            </a:endParaRPr>
          </a:p>
          <a:p>
            <a:pPr algn="l"/>
            <a:endParaRPr lang="el-GR" dirty="0" smtClean="0">
              <a:solidFill>
                <a:schemeClr val="tx1">
                  <a:lumMod val="95000"/>
                  <a:lumOff val="5000"/>
                </a:schemeClr>
              </a:solidFill>
            </a:endParaRPr>
          </a:p>
          <a:p>
            <a:pPr algn="l"/>
            <a:r>
              <a:rPr lang="el-GR" dirty="0" smtClean="0">
                <a:solidFill>
                  <a:schemeClr val="tx1">
                    <a:lumMod val="95000"/>
                    <a:lumOff val="5000"/>
                  </a:schemeClr>
                </a:solidFill>
              </a:rPr>
              <a:t>Στο </a:t>
            </a:r>
            <a:r>
              <a:rPr lang="el-GR" dirty="0">
                <a:solidFill>
                  <a:schemeClr val="tx1">
                    <a:lumMod val="95000"/>
                    <a:lumOff val="5000"/>
                  </a:schemeClr>
                </a:solidFill>
              </a:rPr>
              <a:t>κέντρο του πίνακα βλέπουμε τον Ιησού με τον Ιωάννη στα αριστερά του ή την  Μαρία την Μαγδαληνή, θεωρώντας ότι ο  Λεονάρντο σαν Μέγας Μάγιστρος της Σιών, υποστήριζε ότι ο Ιησούς ήταν ζευγάρι με την Μαγδαληνή. Συνεχίζει με το γεγονός ότι φοράνε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ίδια ρούχα </a:t>
            </a:r>
            <a:r>
              <a:rPr lang="el-GR" dirty="0">
                <a:solidFill>
                  <a:schemeClr val="tx1">
                    <a:lumMod val="95000"/>
                    <a:lumOff val="5000"/>
                  </a:schemeClr>
                </a:solidFill>
              </a:rPr>
              <a:t>τοποθετημένα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εναλλάξ</a:t>
            </a:r>
            <a:r>
              <a:rPr lang="el-GR" dirty="0">
                <a:solidFill>
                  <a:schemeClr val="tx1">
                    <a:lumMod val="95000"/>
                    <a:lumOff val="5000"/>
                  </a:schemeClr>
                </a:solidFill>
              </a:rPr>
              <a:t> για να ισχυροποιήσει τον συλλογισμό του.</a:t>
            </a:r>
          </a:p>
          <a:p>
            <a:pPr algn="l"/>
            <a:endParaRPr lang="el-GR" dirty="0">
              <a:solidFill>
                <a:schemeClr val="tx1">
                  <a:lumMod val="95000"/>
                  <a:lumOff val="5000"/>
                </a:schemeClr>
              </a:solidFill>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539552" y="1556792"/>
            <a:ext cx="7992888" cy="4032448"/>
          </a:xfrm>
        </p:spPr>
        <p:txBody>
          <a:bodyPr>
            <a:normAutofit fontScale="77500" lnSpcReduction="20000"/>
          </a:bodyPr>
          <a:lstStyle/>
          <a:p>
            <a:pPr algn="l"/>
            <a:r>
              <a:rPr lang="el-GR" dirty="0">
                <a:solidFill>
                  <a:schemeClr val="tx1">
                    <a:lumMod val="95000"/>
                    <a:lumOff val="5000"/>
                  </a:schemeClr>
                </a:solidFill>
              </a:rPr>
              <a:t>Συνεχίζοντας, λέει ότι ανάμεσα στην επίμαχη μορφή, και τον Ιησού σχηματίζεται ένα</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"Μ"</a:t>
            </a:r>
            <a:r>
              <a:rPr lang="el-GR" b="1"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 </a:t>
            </a:r>
            <a:r>
              <a:rPr lang="el-GR" dirty="0">
                <a:solidFill>
                  <a:schemeClr val="tx1">
                    <a:lumMod val="95000"/>
                    <a:lumOff val="5000"/>
                  </a:schemeClr>
                </a:solidFill>
              </a:rPr>
              <a:t>αν ακολουθήσουμε τα περιγράμματα και υποθέσουμε </a:t>
            </a:r>
            <a:r>
              <a:rPr lang="el-GR" dirty="0" smtClean="0">
                <a:solidFill>
                  <a:schemeClr val="tx1">
                    <a:lumMod val="95000"/>
                    <a:lumOff val="5000"/>
                  </a:schemeClr>
                </a:solidFill>
              </a:rPr>
              <a:t>ότι </a:t>
            </a:r>
            <a:r>
              <a:rPr lang="el-GR" dirty="0">
                <a:solidFill>
                  <a:schemeClr val="tx1">
                    <a:lumMod val="95000"/>
                    <a:lumOff val="5000"/>
                  </a:schemeClr>
                </a:solidFill>
              </a:rPr>
              <a:t>τα σώματα τους ενώνονται στους καρπούς πάνω στο τραπέζι - ένα "Μ" που σημαίνει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Μαρία, ή Μαγδαληνή</a:t>
            </a:r>
            <a:r>
              <a:rPr lang="el-GR" b="1" u="sng" dirty="0" smtClean="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a:t>
            </a:r>
            <a:endParaRPr lang="el-GR" u="sng" dirty="0" smtClean="0">
              <a:solidFill>
                <a:schemeClr val="accent2">
                  <a:lumMod val="60000"/>
                  <a:lumOff val="40000"/>
                </a:schemeClr>
              </a:solidFill>
              <a:effectLst>
                <a:outerShdw blurRad="38100" dist="38100" dir="2700000" algn="tl">
                  <a:srgbClr val="000000">
                    <a:alpha val="43137"/>
                  </a:srgbClr>
                </a:outerShdw>
              </a:effectLst>
            </a:endParaRPr>
          </a:p>
          <a:p>
            <a:pPr algn="l"/>
            <a:endParaRPr lang="el-GR" dirty="0">
              <a:solidFill>
                <a:schemeClr val="tx1">
                  <a:lumMod val="95000"/>
                  <a:lumOff val="5000"/>
                </a:schemeClr>
              </a:solidFill>
            </a:endParaRPr>
          </a:p>
          <a:p>
            <a:pPr algn="l"/>
            <a:r>
              <a:rPr lang="el-GR" dirty="0" smtClean="0">
                <a:solidFill>
                  <a:schemeClr val="tx1">
                    <a:lumMod val="95000"/>
                    <a:lumOff val="5000"/>
                  </a:schemeClr>
                </a:solidFill>
              </a:rPr>
              <a:t>Παρακάτω </a:t>
            </a:r>
            <a:r>
              <a:rPr lang="el-GR" dirty="0">
                <a:solidFill>
                  <a:schemeClr val="tx1">
                    <a:lumMod val="95000"/>
                    <a:lumOff val="5000"/>
                  </a:schemeClr>
                </a:solidFill>
              </a:rPr>
              <a:t>στην ιστορία του ο </a:t>
            </a:r>
            <a:r>
              <a:rPr lang="el-GR" dirty="0" err="1">
                <a:solidFill>
                  <a:schemeClr val="tx1">
                    <a:lumMod val="95000"/>
                    <a:lumOff val="5000"/>
                  </a:schemeClr>
                </a:solidFill>
              </a:rPr>
              <a:t>Dan</a:t>
            </a:r>
            <a:r>
              <a:rPr lang="el-GR" dirty="0">
                <a:solidFill>
                  <a:schemeClr val="tx1">
                    <a:lumMod val="95000"/>
                    <a:lumOff val="5000"/>
                  </a:schemeClr>
                </a:solidFill>
              </a:rPr>
              <a:t> </a:t>
            </a:r>
            <a:r>
              <a:rPr lang="el-GR" dirty="0" err="1">
                <a:solidFill>
                  <a:schemeClr val="tx1">
                    <a:lumMod val="95000"/>
                    <a:lumOff val="5000"/>
                  </a:schemeClr>
                </a:solidFill>
              </a:rPr>
              <a:t>Brown</a:t>
            </a:r>
            <a:r>
              <a:rPr lang="el-GR" dirty="0">
                <a:solidFill>
                  <a:schemeClr val="tx1">
                    <a:lumMod val="95000"/>
                    <a:lumOff val="5000"/>
                  </a:schemeClr>
                </a:solidFill>
              </a:rPr>
              <a:t> μας δείχνει ότι στο </a:t>
            </a:r>
            <a:r>
              <a:rPr lang="el-GR" dirty="0" smtClean="0">
                <a:solidFill>
                  <a:schemeClr val="tx1">
                    <a:lumMod val="95000"/>
                    <a:lumOff val="5000"/>
                  </a:schemeClr>
                </a:solidFill>
              </a:rPr>
              <a:t>τραπέζι, </a:t>
            </a:r>
            <a:r>
              <a:rPr lang="el-GR" dirty="0">
                <a:solidFill>
                  <a:schemeClr val="tx1">
                    <a:lumMod val="95000"/>
                    <a:lumOff val="5000"/>
                  </a:schemeClr>
                </a:solidFill>
              </a:rPr>
              <a:t>δεν υπάρχει κύπελλο ή δισκοπότηρο, μόνο δώδεκα ποτήρια. Άρα λείπει ένα </a:t>
            </a:r>
            <a:r>
              <a:rPr lang="el-GR" dirty="0" smtClean="0">
                <a:solidFill>
                  <a:schemeClr val="tx1">
                    <a:lumMod val="95000"/>
                    <a:lumOff val="5000"/>
                  </a:schemeClr>
                </a:solidFill>
              </a:rPr>
              <a:t>από </a:t>
            </a:r>
            <a:r>
              <a:rPr lang="el-GR" dirty="0">
                <a:solidFill>
                  <a:schemeClr val="tx1">
                    <a:lumMod val="95000"/>
                    <a:lumOff val="5000"/>
                  </a:schemeClr>
                </a:solidFill>
              </a:rPr>
              <a:t>αυτά που έπρεπε να έχει το περιεχόμενο της Θείας Ευχαριστίας - ένα Δισκοπότηρο. Ίσως το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Άγιο Δισκοπότηρο </a:t>
            </a:r>
            <a:r>
              <a:rPr lang="el-GR" dirty="0">
                <a:solidFill>
                  <a:schemeClr val="tx1">
                    <a:lumMod val="95000"/>
                    <a:lumOff val="5000"/>
                  </a:schemeClr>
                </a:solidFill>
              </a:rPr>
              <a:t>συμβολίζεται από κάποιο πρόσωπο του πίνακα. Πιθανόν να συμβολίζεται, κατά τον Ντα Βίντσι, στο πρόσωπο της Μαρίας Μαγδαληνής το μυστικό που κρύβει στο </a:t>
            </a:r>
            <a:r>
              <a:rPr lang="el-GR" b="1" u="sng" dirty="0">
                <a:ln w="12700">
                  <a:solidFill>
                    <a:schemeClr val="tx2">
                      <a:satMod val="155000"/>
                    </a:schemeClr>
                  </a:solidFill>
                  <a:prstDash val="solid"/>
                </a:ln>
                <a:solidFill>
                  <a:schemeClr val="accent2">
                    <a:lumMod val="60000"/>
                    <a:lumOff val="40000"/>
                  </a:schemeClr>
                </a:solidFill>
                <a:effectLst>
                  <a:outerShdw blurRad="41275" dist="20320" dir="1800000" algn="tl" rotWithShape="0">
                    <a:srgbClr val="000000">
                      <a:alpha val="40000"/>
                    </a:srgbClr>
                  </a:outerShdw>
                </a:effectLst>
              </a:rPr>
              <a:t>σώμα της.</a:t>
            </a:r>
            <a:endParaRPr lang="el-GR" u="sng" dirty="0">
              <a:solidFill>
                <a:schemeClr val="accent2">
                  <a:lumMod val="60000"/>
                  <a:lumOff val="40000"/>
                </a:schemeClr>
              </a:solidFill>
              <a:effectLst>
                <a:outerShdw blurRad="38100" dist="38100" dir="2700000" algn="tl">
                  <a:srgbClr val="000000">
                    <a:alpha val="43137"/>
                  </a:srgbClr>
                </a:outerShdw>
              </a:effectLst>
            </a:endParaRPr>
          </a:p>
          <a:p>
            <a:pPr algn="l"/>
            <a:endParaRPr lang="el-GR" dirty="0">
              <a:solidFill>
                <a:schemeClr val="tx1">
                  <a:lumMod val="95000"/>
                  <a:lumOff val="5000"/>
                </a:schemeClr>
              </a:solidFill>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161</TotalTime>
  <Words>1333</Words>
  <Application>Microsoft Office PowerPoint</Application>
  <PresentationFormat>Προβολή στην οθόνη (4:3)</PresentationFormat>
  <Paragraphs>72</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Ζωντάνια</vt:lpstr>
      <vt:lpstr>Ο Μυστικός Δείπνος</vt:lpstr>
      <vt:lpstr>Λεονάρντο Ντα Βίντσι</vt:lpstr>
      <vt:lpstr>Μυστικός Δείπνος</vt:lpstr>
      <vt:lpstr>Από άποψη θρησκείας...</vt:lpstr>
      <vt:lpstr>Η ερμηνεία του Ιούδα </vt:lpstr>
      <vt:lpstr>Διαφάνεια 6</vt:lpstr>
      <vt:lpstr>Πιθανές Ερμηνείες</vt:lpstr>
      <vt:lpstr>Dan Brown &amp; Μαρία Μαγδαληνή</vt:lpstr>
      <vt:lpstr>Διαφάνεια 9</vt:lpstr>
      <vt:lpstr>Sabrina Sforza Galitzia και Συντέλεια του κόσμου</vt:lpstr>
      <vt:lpstr>Τζιοβάνι Πάλα και η κρυμμένη μουσική </vt:lpstr>
      <vt:lpstr>Ερμηνείες, Μύθοι, Γεγονότα</vt:lpstr>
      <vt:lpstr>Ερμηνείες</vt:lpstr>
      <vt:lpstr>Διαφάνεια 14</vt:lpstr>
      <vt:lpstr>Μύθοι</vt:lpstr>
      <vt:lpstr>Διαφάνεια 16</vt:lpstr>
      <vt:lpstr>Διαφάνεια 17</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Μυστικός Δείπνος</dc:title>
  <dc:creator>user</dc:creator>
  <cp:lastModifiedBy>user</cp:lastModifiedBy>
  <cp:revision>23</cp:revision>
  <dcterms:created xsi:type="dcterms:W3CDTF">2013-03-17T09:06:06Z</dcterms:created>
  <dcterms:modified xsi:type="dcterms:W3CDTF">2013-03-24T17:28:17Z</dcterms:modified>
</cp:coreProperties>
</file>